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405" r:id="rId2"/>
    <p:sldId id="256" r:id="rId3"/>
    <p:sldId id="291" r:id="rId4"/>
    <p:sldId id="331" r:id="rId5"/>
    <p:sldId id="332" r:id="rId6"/>
    <p:sldId id="261" r:id="rId7"/>
    <p:sldId id="257" r:id="rId8"/>
    <p:sldId id="333" r:id="rId9"/>
    <p:sldId id="258" r:id="rId10"/>
    <p:sldId id="334" r:id="rId11"/>
    <p:sldId id="336" r:id="rId12"/>
    <p:sldId id="335" r:id="rId13"/>
    <p:sldId id="385" r:id="rId14"/>
    <p:sldId id="377" r:id="rId15"/>
    <p:sldId id="378" r:id="rId16"/>
    <p:sldId id="379" r:id="rId17"/>
    <p:sldId id="380" r:id="rId18"/>
    <p:sldId id="381" r:id="rId19"/>
    <p:sldId id="382" r:id="rId20"/>
    <p:sldId id="384" r:id="rId21"/>
    <p:sldId id="383" r:id="rId22"/>
    <p:sldId id="298" r:id="rId23"/>
    <p:sldId id="386" r:id="rId24"/>
    <p:sldId id="389" r:id="rId25"/>
    <p:sldId id="388" r:id="rId26"/>
    <p:sldId id="387" r:id="rId27"/>
    <p:sldId id="339" r:id="rId28"/>
    <p:sldId id="305" r:id="rId29"/>
    <p:sldId id="390" r:id="rId30"/>
    <p:sldId id="391" r:id="rId31"/>
    <p:sldId id="370" r:id="rId32"/>
    <p:sldId id="406" r:id="rId33"/>
    <p:sldId id="372" r:id="rId34"/>
    <p:sldId id="373" r:id="rId35"/>
    <p:sldId id="392" r:id="rId36"/>
    <p:sldId id="346" r:id="rId37"/>
    <p:sldId id="374" r:id="rId38"/>
    <p:sldId id="393" r:id="rId39"/>
    <p:sldId id="355" r:id="rId40"/>
    <p:sldId id="396" r:id="rId41"/>
    <p:sldId id="347" r:id="rId42"/>
    <p:sldId id="399" r:id="rId43"/>
    <p:sldId id="394" r:id="rId44"/>
    <p:sldId id="395" r:id="rId45"/>
    <p:sldId id="376" r:id="rId46"/>
    <p:sldId id="398" r:id="rId47"/>
    <p:sldId id="356" r:id="rId48"/>
    <p:sldId id="397" r:id="rId49"/>
    <p:sldId id="400" r:id="rId50"/>
    <p:sldId id="375" r:id="rId51"/>
    <p:sldId id="403" r:id="rId52"/>
    <p:sldId id="401" r:id="rId53"/>
    <p:sldId id="404" r:id="rId54"/>
    <p:sldId id="402" r:id="rId55"/>
    <p:sldId id="425" r:id="rId56"/>
    <p:sldId id="279" r:id="rId57"/>
    <p:sldId id="350" r:id="rId58"/>
    <p:sldId id="351" r:id="rId59"/>
    <p:sldId id="362" r:id="rId60"/>
    <p:sldId id="352" r:id="rId61"/>
    <p:sldId id="363" r:id="rId62"/>
    <p:sldId id="354" r:id="rId63"/>
    <p:sldId id="364" r:id="rId64"/>
    <p:sldId id="365" r:id="rId65"/>
    <p:sldId id="367" r:id="rId66"/>
    <p:sldId id="426" r:id="rId67"/>
    <p:sldId id="288" r:id="rId68"/>
    <p:sldId id="287" r:id="rId69"/>
    <p:sldId id="427" r:id="rId70"/>
    <p:sldId id="428" r:id="rId71"/>
    <p:sldId id="409" r:id="rId72"/>
    <p:sldId id="429" r:id="rId73"/>
    <p:sldId id="430" r:id="rId74"/>
    <p:sldId id="431" r:id="rId75"/>
    <p:sldId id="432" r:id="rId76"/>
    <p:sldId id="440" r:id="rId77"/>
    <p:sldId id="433" r:id="rId78"/>
    <p:sldId id="434" r:id="rId79"/>
    <p:sldId id="435" r:id="rId80"/>
    <p:sldId id="436" r:id="rId81"/>
    <p:sldId id="439" r:id="rId82"/>
    <p:sldId id="486" r:id="rId83"/>
    <p:sldId id="441" r:id="rId84"/>
    <p:sldId id="443" r:id="rId85"/>
    <p:sldId id="444" r:id="rId86"/>
    <p:sldId id="450" r:id="rId87"/>
    <p:sldId id="446" r:id="rId88"/>
    <p:sldId id="448" r:id="rId89"/>
    <p:sldId id="452" r:id="rId90"/>
    <p:sldId id="451" r:id="rId91"/>
    <p:sldId id="454" r:id="rId92"/>
    <p:sldId id="453" r:id="rId93"/>
    <p:sldId id="461" r:id="rId94"/>
    <p:sldId id="455" r:id="rId95"/>
    <p:sldId id="456" r:id="rId96"/>
    <p:sldId id="457" r:id="rId97"/>
    <p:sldId id="458" r:id="rId98"/>
    <p:sldId id="460" r:id="rId99"/>
    <p:sldId id="463" r:id="rId100"/>
    <p:sldId id="487" r:id="rId101"/>
    <p:sldId id="467" r:id="rId102"/>
    <p:sldId id="468" r:id="rId103"/>
    <p:sldId id="469" r:id="rId104"/>
    <p:sldId id="471" r:id="rId105"/>
    <p:sldId id="472" r:id="rId106"/>
    <p:sldId id="473" r:id="rId107"/>
    <p:sldId id="474" r:id="rId108"/>
    <p:sldId id="476" r:id="rId109"/>
    <p:sldId id="475" r:id="rId110"/>
    <p:sldId id="483" r:id="rId111"/>
    <p:sldId id="478" r:id="rId112"/>
    <p:sldId id="479" r:id="rId113"/>
    <p:sldId id="482" r:id="rId114"/>
    <p:sldId id="484" r:id="rId115"/>
    <p:sldId id="488" r:id="rId116"/>
    <p:sldId id="264" r:id="rId117"/>
    <p:sldId id="262" r:id="rId118"/>
    <p:sldId id="340" r:id="rId119"/>
    <p:sldId id="341" r:id="rId120"/>
    <p:sldId id="342" r:id="rId1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Step4のトラブル対処方" id="{8B0A9B37-1C8B-4866-BADF-75F31A383416}">
          <p14:sldIdLst>
            <p14:sldId id="380"/>
            <p14:sldId id="381"/>
            <p14:sldId id="382"/>
            <p14:sldId id="384"/>
            <p14:sldId id="383"/>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Lst>
        </p14:section>
        <p14:section name="4 PCにNode.jsとNode-REDをインストールする" id="{ECA834FB-3129-4082-985D-EC8D24B3373C}">
          <p14:sldIdLst>
            <p14:sldId id="425"/>
          </p14:sldIdLst>
        </p14:section>
        <p14:section name="4-1 Node.jsをインストールする" id="{78615ACA-4F76-4B2C-8C55-E832098BB1A6}">
          <p14:sldIdLst>
            <p14:sldId id="279"/>
            <p14:sldId id="350"/>
          </p14:sldIdLst>
        </p14:section>
        <p14:section name="4-2 Node-REDのインストール" id="{46606081-4284-4358-8AA7-F890B9B8BB29}">
          <p14:sldIdLst>
            <p14:sldId id="351"/>
            <p14:sldId id="362"/>
            <p14:sldId id="352"/>
            <p14:sldId id="363"/>
            <p14:sldId id="354"/>
            <p14:sldId id="364"/>
          </p14:sldIdLst>
        </p14:section>
        <p14:section name="4-3 Node-RED側のMQTTインストール" id="{773E63FB-0D39-4BD3-93EF-AF8CE2CA13E9}">
          <p14:sldIdLst>
            <p14:sldId id="365"/>
            <p14:sldId id="367"/>
          </p14:sldIdLst>
        </p14:section>
        <p14:section name="5 STM32からのデータをNode-REDで見る" id="{AE738344-DDC8-4DBE-9A3E-569201905A92}">
          <p14:sldIdLst>
            <p14:sldId id="426"/>
            <p14:sldId id="288"/>
          </p14:sldIdLst>
        </p14:section>
        <p14:section name="5-1 Node-REDにMQTTサーバーを立てる" id="{AD2ED5E0-299D-465F-8E4A-015DEA9F7863}">
          <p14:sldIdLst>
            <p14:sldId id="287"/>
            <p14:sldId id="427"/>
            <p14:sldId id="428"/>
          </p14:sldIdLst>
        </p14:section>
        <p14:section name="5-2 STM32(Publisher)とNode-RED(Broker)を繋げる" id="{348414CE-9DF9-4EC1-888D-63C808AE9AF4}">
          <p14:sldIdLst>
            <p14:sldId id="409"/>
            <p14:sldId id="429"/>
            <p14:sldId id="430"/>
            <p14:sldId id="431"/>
            <p14:sldId id="432"/>
            <p14:sldId id="440"/>
            <p14:sldId id="433"/>
          </p14:sldIdLst>
        </p14:section>
        <p14:section name="5-3 Arduino IDE にWiFi ドライバーをインストール" id="{307D05D9-F531-4C0E-9125-030B9A075AE4}">
          <p14:sldIdLst>
            <p14:sldId id="434"/>
          </p14:sldIdLst>
        </p14:section>
        <p14:section name="5-4 Arduino IDE にMQTTクライアントをインストール" id="{88D2828C-5DF9-4852-8845-CDDA4515C930}">
          <p14:sldIdLst>
            <p14:sldId id="435"/>
          </p14:sldIdLst>
        </p14:section>
        <p14:section name="5-5 STM32にサンプルプログラムを書き込む" id="{A36DB346-708B-4C4A-A8AD-9F4542285D6E}">
          <p14:sldIdLst>
            <p14:sldId id="436"/>
            <p14:sldId id="439"/>
            <p14:sldId id="486"/>
            <p14:sldId id="441"/>
            <p14:sldId id="443"/>
            <p14:sldId id="444"/>
          </p14:sldIdLst>
        </p14:section>
        <p14:section name="5-5 トラブルシュート" id="{9C4B7713-2465-4EF2-A94F-04EC18F5C479}">
          <p14:sldIdLst>
            <p14:sldId id="450"/>
            <p14:sldId id="446"/>
            <p14:sldId id="448"/>
          </p14:sldIdLst>
        </p14:section>
        <p14:section name="6 アンドロイドスマホにMQTT Dashをインストールする" id="{CDA6ED23-AF76-4973-8B4C-CB96F65352A5}">
          <p14:sldIdLst>
            <p14:sldId id="452"/>
          </p14:sldIdLst>
        </p14:section>
        <p14:section name="6-1 MQTT Dashのインストール" id="{D91928D8-8617-49FB-92C0-C0CD771357E5}">
          <p14:sldIdLst>
            <p14:sldId id="451"/>
          </p14:sldIdLst>
        </p14:section>
        <p14:section name="6-2 MQTT dash の設定" id="{46F16317-EF50-47D7-B536-D91557CC6F81}">
          <p14:sldIdLst>
            <p14:sldId id="454"/>
          </p14:sldIdLst>
        </p14:section>
        <p14:section name="7 Node-REDに集めたデータをMQTT Dashで見る" id="{79CBF40F-1D7E-4C28-A396-D97EF68C7D71}">
          <p14:sldIdLst>
            <p14:sldId id="453"/>
          </p14:sldIdLst>
        </p14:section>
        <p14:section name="7-1 STM32(Publisher) とMQTT dash(Subscriber)を繋げる" id="{996E6303-7B6C-46AD-A7B2-C5DE66B9A284}">
          <p14:sldIdLst>
            <p14:sldId id="461"/>
          </p14:sldIdLst>
        </p14:section>
        <p14:section name="7-2 Node-RED(Broker) とMQTT dash(Subscriber)を繋げる" id="{D1774055-45BE-44D4-BB72-89EAD227B909}">
          <p14:sldIdLst>
            <p14:sldId id="455"/>
            <p14:sldId id="456"/>
            <p14:sldId id="457"/>
            <p14:sldId id="458"/>
            <p14:sldId id="460"/>
          </p14:sldIdLst>
        </p14:section>
        <p14:section name="8 MQTT DashからSTM32のLEDを操作する" id="{D22AF9FD-D352-4170-BEF2-30C6EF090B4C}">
          <p14:sldIdLst>
            <p14:sldId id="463"/>
          </p14:sldIdLst>
        </p14:section>
        <p14:section name="8-1 Node-RED から STM32 のLEDを点灯させる" id="{6DDB199B-E8E7-4FF9-A1B3-F35687638799}">
          <p14:sldIdLst>
            <p14:sldId id="487"/>
            <p14:sldId id="467"/>
            <p14:sldId id="468"/>
            <p14:sldId id="469"/>
            <p14:sldId id="471"/>
            <p14:sldId id="472"/>
            <p14:sldId id="473"/>
            <p14:sldId id="474"/>
          </p14:sldIdLst>
        </p14:section>
        <p14:section name="8-2 MQTT Dash から Node-RED に LED点灯" id="{0D0CFF07-50AA-4D2C-B5B1-6836CA23FF55}">
          <p14:sldIdLst>
            <p14:sldId id="476"/>
            <p14:sldId id="475"/>
            <p14:sldId id="483"/>
            <p14:sldId id="478"/>
            <p14:sldId id="479"/>
            <p14:sldId id="482"/>
            <p14:sldId id="484"/>
          </p14:sldIdLst>
        </p14:section>
        <p14:section name="備考" id="{DFA874A9-12E8-4809-9B5B-C3959749D43D}">
          <p14:sldIdLst>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563C1"/>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029" autoAdjust="0"/>
    <p:restoredTop sz="75358" autoAdjust="0"/>
  </p:normalViewPr>
  <p:slideViewPr>
    <p:cSldViewPr snapToGrid="0">
      <p:cViewPr varScale="1">
        <p:scale>
          <a:sx n="61" d="100"/>
          <a:sy n="61" d="100"/>
        </p:scale>
        <p:origin x="96" y="107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68</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118</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119</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120</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www.st.com/en/development-tools/stsw-link009.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oT-ALGYAN-Hiroshima/IoT_Handson_20181104"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developers.google.com/v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9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9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9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5" y="169330"/>
            <a:ext cx="8613422"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 </a:t>
            </a:r>
            <a:r>
              <a:rPr lang="en-US" altLang="ja-JP" sz="7200" dirty="0"/>
              <a:t>Camps-guest</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9a7vnkoz4</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t>https://github.com/IoT-ALGYAN-Hiroshima/IoT_Handson_20181104</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4508460" y="4767217"/>
            <a:ext cx="7339263" cy="1787753"/>
            <a:chOff x="3597442" y="4353631"/>
            <a:chExt cx="7339263" cy="1787753"/>
          </a:xfrm>
        </p:grpSpPr>
        <p:sp>
          <p:nvSpPr>
            <p:cNvPr id="5" name="テキスト ボックス 4"/>
            <p:cNvSpPr txBox="1"/>
            <p:nvPr/>
          </p:nvSpPr>
          <p:spPr>
            <a:xfrm>
              <a:off x="3597442" y="5233736"/>
              <a:ext cx="7339263" cy="307777"/>
            </a:xfrm>
            <a:prstGeom prst="rect">
              <a:avLst/>
            </a:prstGeom>
            <a:solidFill>
              <a:schemeClr val="bg1"/>
            </a:solidFill>
          </p:spPr>
          <p:txBody>
            <a:bodyPr wrap="square" rtlCol="0">
              <a:spAutoFit/>
            </a:bodyPr>
            <a:lstStyle/>
            <a:p>
              <a:r>
                <a:rPr lang="en-US" sz="1400" dirty="0">
                  <a:hlinkClick r:id="rId3"/>
                </a:rPr>
                <a:t>https://github.com/stm32duino/BoardManagerFiles/raw/master/STM32/package_stm_index.json</a:t>
              </a:r>
              <a:endParaRPr lang="en-US" sz="1400" dirty="0"/>
            </a:p>
          </p:txBody>
        </p:sp>
        <p:cxnSp>
          <p:nvCxnSpPr>
            <p:cNvPr id="8" name="直線矢印コネクタ 7"/>
            <p:cNvCxnSpPr>
              <a:stCxn id="5" idx="0"/>
            </p:cNvCxnSpPr>
            <p:nvPr/>
          </p:nvCxnSpPr>
          <p:spPr>
            <a:xfrm flipH="1" flipV="1">
              <a:off x="7267073" y="4559968"/>
              <a:ext cx="1" cy="6737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1B5AC0-BBB1-47B2-A7FE-7B21460A4AE8}"/>
              </a:ext>
            </a:extLst>
          </p:cNvPr>
          <p:cNvPicPr>
            <a:picLocks noChangeAspect="1"/>
          </p:cNvPicPr>
          <p:nvPr/>
        </p:nvPicPr>
        <p:blipFill>
          <a:blip r:embed="rId2"/>
          <a:stretch>
            <a:fillRect/>
          </a:stretch>
        </p:blipFill>
        <p:spPr>
          <a:xfrm>
            <a:off x="3001120"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1" name="角丸四角形 18">
            <a:extLst>
              <a:ext uri="{FF2B5EF4-FFF2-40B4-BE49-F238E27FC236}">
                <a16:creationId xmlns:a16="http://schemas.microsoft.com/office/drawing/2014/main" id="{1942FE82-5807-4179-99BA-B0653A518440}"/>
              </a:ext>
            </a:extLst>
          </p:cNvPr>
          <p:cNvSpPr/>
          <p:nvPr/>
        </p:nvSpPr>
        <p:spPr>
          <a:xfrm>
            <a:off x="3715265" y="3372837"/>
            <a:ext cx="254413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a:t>
            </a:r>
            <a:r>
              <a:rPr lang="ja-JP" altLang="en-US" sz="2400" dirty="0">
                <a:latin typeface="+mn-ea"/>
              </a:rPr>
              <a:t>参考</a:t>
            </a:r>
            <a:r>
              <a:rPr lang="en-US" altLang="ja-JP" sz="2400" dirty="0">
                <a:latin typeface="+mn-ea"/>
              </a:rPr>
              <a:t>)</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a:t>
            </a:r>
            <a:r>
              <a:rPr lang="en-US" altLang="ja-JP" sz="2400" dirty="0">
                <a:latin typeface="+mn-ea"/>
              </a:rPr>
              <a:t>STM32</a:t>
            </a:r>
            <a:r>
              <a:rPr lang="ja-JP" altLang="en-US" sz="2400" dirty="0" err="1">
                <a:latin typeface="+mn-ea"/>
              </a:rPr>
              <a:t>への</a:t>
            </a:r>
            <a:r>
              <a:rPr lang="ja-JP" altLang="en-US" sz="2400" dirty="0">
                <a:latin typeface="+mn-ea"/>
              </a:rPr>
              <a:t>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ON</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ON</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ON</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OFF</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OFF</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OFF</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 </a:t>
            </a:r>
            <a:r>
              <a:rPr lang="en-US" altLang="ja-JP" sz="1600" dirty="0">
                <a:solidFill>
                  <a:schemeClr val="tx1"/>
                </a:solidFill>
              </a:rPr>
              <a:t>: MQTT_BROKER</a:t>
            </a:r>
            <a:r>
              <a:rPr lang="ja-JP" altLang="en-US" sz="1600" dirty="0">
                <a:solidFill>
                  <a:schemeClr val="tx1"/>
                </a:solidFill>
              </a:rPr>
              <a:t> </a:t>
            </a:r>
            <a:endParaRPr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a:t>
            </a:r>
            <a:r>
              <a:rPr lang="en-US" altLang="ja-JP" sz="1600" dirty="0" err="1">
                <a:solidFill>
                  <a:schemeClr val="tx1"/>
                </a:solidFill>
              </a:rPr>
              <a:t>onoff</a:t>
            </a:r>
            <a:endParaRPr lang="en-US" altLang="ja-JP" sz="1600" dirty="0">
              <a:solidFill>
                <a:schemeClr val="tx1"/>
              </a:solidFill>
            </a:endParaRPr>
          </a:p>
          <a:p>
            <a:r>
              <a:rPr kumimoji="1" lang="en-US" altLang="ja-JP" sz="1600" dirty="0">
                <a:solidFill>
                  <a:schemeClr val="tx1"/>
                </a:solidFill>
              </a:rPr>
              <a:t>QoS    : </a:t>
            </a:r>
            <a:r>
              <a:rPr lang="en-US" altLang="ja-JP" sz="1600" dirty="0">
                <a:solidFill>
                  <a:schemeClr val="tx1"/>
                </a:solidFill>
              </a:rPr>
              <a:t>2</a:t>
            </a:r>
          </a:p>
          <a:p>
            <a:r>
              <a:rPr lang="ja-JP" altLang="en-US" sz="1600" dirty="0">
                <a:solidFill>
                  <a:schemeClr val="tx1"/>
                </a:solidFill>
              </a:rPr>
              <a:t>保持   </a:t>
            </a:r>
            <a:r>
              <a:rPr lang="en-US" altLang="ja-JP" sz="1600" dirty="0">
                <a:solidFill>
                  <a:schemeClr val="tx1"/>
                </a:solidFill>
              </a:rPr>
              <a:t>:  </a:t>
            </a:r>
            <a:r>
              <a:rPr lang="ja-JP" altLang="en-US" sz="1600" dirty="0">
                <a:solidFill>
                  <a:schemeClr val="tx1"/>
                </a:solidFill>
              </a:rPr>
              <a:t>しない</a:t>
            </a:r>
            <a:endParaRPr lang="en-US" altLang="ja-JP" sz="1600" dirty="0">
              <a:solidFill>
                <a:schemeClr val="tx1"/>
              </a:solidFill>
            </a:endParaRPr>
          </a:p>
          <a:p>
            <a:r>
              <a:rPr kumimoji="1" lang="ja-JP" altLang="en-US" sz="16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USB</a:t>
            </a:r>
            <a:r>
              <a:rPr lang="ja-JP" altLang="en-US" sz="2400" dirty="0"/>
              <a:t>を経由して送られてくるデータの確認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spTree>
    <p:extLst>
      <p:ext uri="{BB962C8B-B14F-4D97-AF65-F5344CB8AC3E}">
        <p14:creationId xmlns:p14="http://schemas.microsoft.com/office/powerpoint/2010/main" val="879199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a:t>
            </a:r>
            <a:r>
              <a:rPr lang="en-US" altLang="ja-JP" sz="1600" dirty="0">
                <a:solidFill>
                  <a:schemeClr val="tx1"/>
                </a:solidFill>
              </a:rPr>
              <a:t>MQTT_BROKER</a:t>
            </a:r>
          </a:p>
          <a:p>
            <a:r>
              <a:rPr lang="ja-JP" altLang="en-US" sz="1600" dirty="0">
                <a:solidFill>
                  <a:schemeClr val="tx1"/>
                </a:solidFill>
              </a:rPr>
              <a:t>トピック      </a:t>
            </a:r>
            <a:r>
              <a:rPr lang="en-US" altLang="ja-JP" sz="1600" dirty="0">
                <a:solidFill>
                  <a:schemeClr val="tx1"/>
                </a:solidFill>
              </a:rPr>
              <a:t>: user/feeds/onoff2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ではないことに注意</a:t>
            </a:r>
            <a:r>
              <a:rPr lang="en-US" altLang="ja-JP" sz="1600" dirty="0">
                <a:solidFill>
                  <a:schemeClr val="tx1"/>
                </a:solidFill>
              </a:rPr>
              <a:t>)</a:t>
            </a:r>
          </a:p>
          <a:p>
            <a:r>
              <a:rPr kumimoji="1" lang="en-US" altLang="ja-JP" sz="1600" dirty="0">
                <a:solidFill>
                  <a:schemeClr val="tx1"/>
                </a:solidFill>
              </a:rPr>
              <a:t>QoS            : </a:t>
            </a:r>
            <a:r>
              <a:rPr lang="en-US" altLang="ja-JP" sz="1600" dirty="0">
                <a:solidFill>
                  <a:schemeClr val="tx1"/>
                </a:solidFill>
              </a:rPr>
              <a:t>2</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Tree>
    <p:extLst>
      <p:ext uri="{BB962C8B-B14F-4D97-AF65-F5344CB8AC3E}">
        <p14:creationId xmlns:p14="http://schemas.microsoft.com/office/powerpoint/2010/main" val="738594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en-US" altLang="ja-JP"/>
                        <a:t>STM32</a:t>
                      </a:r>
                      <a:r>
                        <a:rPr kumimoji="1" lang="ja-JP" altLang="en-US"/>
                        <a:t>の</a:t>
                      </a:r>
                      <a:r>
                        <a:rPr kumimoji="1" lang="ja-JP" altLang="en-US" dirty="0"/>
                        <a:t>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en-US" altLang="ja-JP"/>
                        <a:t>STM32</a:t>
                      </a:r>
                      <a:r>
                        <a:rPr kumimoji="1" lang="ja-JP" altLang="en-US"/>
                        <a:t>の</a:t>
                      </a:r>
                      <a:r>
                        <a:rPr kumimoji="1" lang="ja-JP" altLang="en-US" dirty="0"/>
                        <a:t>レイアウト図</a:t>
                      </a:r>
                    </a:p>
                  </a:txBody>
                  <a:tcPr/>
                </a:tc>
                <a:tc>
                  <a:txBody>
                    <a:bodyPr/>
                    <a:lstStyle/>
                    <a:p>
                      <a:r>
                        <a:rPr kumimoji="1" lang="en-US" altLang="ja-JP"/>
                        <a:t>STM32</a:t>
                      </a:r>
                      <a:r>
                        <a:rPr kumimoji="1" lang="ja-JP" altLang="en-US"/>
                        <a:t>を</a:t>
                      </a:r>
                      <a:r>
                        <a:rPr kumimoji="1" lang="ja-JP" altLang="en-US" dirty="0"/>
                        <a:t>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0" name="テキスト ボックス 9">
            <a:extLst>
              <a:ext uri="{FF2B5EF4-FFF2-40B4-BE49-F238E27FC236}">
                <a16:creationId xmlns:a16="http://schemas.microsoft.com/office/drawing/2014/main" id="{CDFCFCF7-3409-4654-B19D-D0A98A7205C5}"/>
              </a:ext>
            </a:extLst>
          </p:cNvPr>
          <p:cNvSpPr txBox="1"/>
          <p:nvPr/>
        </p:nvSpPr>
        <p:spPr>
          <a:xfrm>
            <a:off x="5853939" y="5651565"/>
            <a:ext cx="5449633" cy="369332"/>
          </a:xfrm>
          <a:prstGeom prst="rect">
            <a:avLst/>
          </a:prstGeom>
          <a:noFill/>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3751461" cy="2135385"/>
            <a:chOff x="6464053" y="3496511"/>
            <a:chExt cx="3751461" cy="2135385"/>
          </a:xfrm>
        </p:grpSpPr>
        <p:pic>
          <p:nvPicPr>
            <p:cNvPr id="3" name="図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915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7" name="正方形/長方形 6">
            <a:extLst>
              <a:ext uri="{FF2B5EF4-FFF2-40B4-BE49-F238E27FC236}">
                <a16:creationId xmlns:a16="http://schemas.microsoft.com/office/drawing/2014/main" id="{262AC5FE-E551-44B3-91A1-D7A04A0B1226}"/>
              </a:ext>
            </a:extLst>
          </p:cNvPr>
          <p:cNvSpPr/>
          <p:nvPr/>
        </p:nvSpPr>
        <p:spPr>
          <a:xfrm>
            <a:off x="333375" y="541318"/>
            <a:ext cx="11624858" cy="923330"/>
          </a:xfrm>
          <a:prstGeom prst="rect">
            <a:avLst/>
          </a:prstGeom>
        </p:spPr>
        <p:txBody>
          <a:bodyPr wrap="square">
            <a:spAutoFit/>
          </a:bodyPr>
          <a:lstStyle/>
          <a:p>
            <a:r>
              <a:rPr lang="en-US" altLang="ja-JP" dirty="0" err="1"/>
              <a:t>STMicro</a:t>
            </a:r>
            <a:r>
              <a:rPr lang="ja-JP" altLang="en-US" dirty="0"/>
              <a:t>のホームページから、</a:t>
            </a:r>
            <a:r>
              <a:rPr lang="en-US" altLang="ja-JP" dirty="0" err="1"/>
              <a:t>STLink</a:t>
            </a:r>
            <a:r>
              <a:rPr lang="ja-JP" altLang="en-US" dirty="0"/>
              <a:t>のドライバーをダウンロードしてインストールします</a:t>
            </a:r>
            <a:endParaRPr lang="en-US" altLang="ja-JP" dirty="0"/>
          </a:p>
          <a:p>
            <a:r>
              <a:rPr lang="ja-JP" altLang="en-US" dirty="0"/>
              <a:t>又は別途配布の</a:t>
            </a:r>
            <a:r>
              <a:rPr lang="en-US" altLang="ja-JP" dirty="0"/>
              <a:t>” en.stsw-link009”</a:t>
            </a:r>
            <a:r>
              <a:rPr lang="ja-JP" altLang="en-US" dirty="0"/>
              <a:t>をデスクトップ等にコピー しインストールします</a:t>
            </a:r>
            <a:endParaRPr lang="en-US" altLang="ja-JP" dirty="0"/>
          </a:p>
          <a:p>
            <a:endParaRPr lang="en-US" altLang="ja-JP" dirty="0"/>
          </a:p>
        </p:txBody>
      </p:sp>
      <p:grpSp>
        <p:nvGrpSpPr>
          <p:cNvPr id="2" name="グループ化 1"/>
          <p:cNvGrpSpPr/>
          <p:nvPr/>
        </p:nvGrpSpPr>
        <p:grpSpPr>
          <a:xfrm>
            <a:off x="738560" y="2245659"/>
            <a:ext cx="4848843" cy="4283615"/>
            <a:chOff x="341613" y="1748628"/>
            <a:chExt cx="5623336" cy="4780646"/>
          </a:xfrm>
        </p:grpSpPr>
        <p:pic>
          <p:nvPicPr>
            <p:cNvPr id="5" name="図 4">
              <a:extLst>
                <a:ext uri="{FF2B5EF4-FFF2-40B4-BE49-F238E27FC236}">
                  <a16:creationId xmlns:a16="http://schemas.microsoft.com/office/drawing/2014/main" id="{FC9C9A36-EB4B-43D7-8112-953256894F24}"/>
                </a:ext>
              </a:extLst>
            </p:cNvPr>
            <p:cNvPicPr>
              <a:picLocks noChangeAspect="1"/>
            </p:cNvPicPr>
            <p:nvPr/>
          </p:nvPicPr>
          <p:blipFill>
            <a:blip r:embed="rId2"/>
            <a:stretch>
              <a:fillRect/>
            </a:stretch>
          </p:blipFill>
          <p:spPr>
            <a:xfrm>
              <a:off x="341613" y="1748628"/>
              <a:ext cx="5623336" cy="4780646"/>
            </a:xfrm>
            <a:prstGeom prst="rect">
              <a:avLst/>
            </a:prstGeom>
          </p:spPr>
        </p:pic>
        <p:sp>
          <p:nvSpPr>
            <p:cNvPr id="8" name="角丸四角形 5">
              <a:extLst>
                <a:ext uri="{FF2B5EF4-FFF2-40B4-BE49-F238E27FC236}">
                  <a16:creationId xmlns:a16="http://schemas.microsoft.com/office/drawing/2014/main" id="{E9E77A08-9726-4AB2-BB6C-E8FFB1F86DFF}"/>
                </a:ext>
              </a:extLst>
            </p:cNvPr>
            <p:cNvSpPr/>
            <p:nvPr/>
          </p:nvSpPr>
          <p:spPr>
            <a:xfrm>
              <a:off x="3685328" y="4756721"/>
              <a:ext cx="807398" cy="69672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グループ化 2"/>
          <p:cNvGrpSpPr/>
          <p:nvPr/>
        </p:nvGrpSpPr>
        <p:grpSpPr>
          <a:xfrm>
            <a:off x="6642846" y="2245659"/>
            <a:ext cx="5315387" cy="4283615"/>
            <a:chOff x="6363040" y="1772553"/>
            <a:chExt cx="5595194" cy="4756721"/>
          </a:xfrm>
        </p:grpSpPr>
        <p:pic>
          <p:nvPicPr>
            <p:cNvPr id="9" name="図 8">
              <a:extLst>
                <a:ext uri="{FF2B5EF4-FFF2-40B4-BE49-F238E27FC236}">
                  <a16:creationId xmlns:a16="http://schemas.microsoft.com/office/drawing/2014/main" id="{7DA1D5E6-1E90-429E-A020-B1E23B015C4C}"/>
                </a:ext>
              </a:extLst>
            </p:cNvPr>
            <p:cNvPicPr>
              <a:picLocks noChangeAspect="1"/>
            </p:cNvPicPr>
            <p:nvPr/>
          </p:nvPicPr>
          <p:blipFill>
            <a:blip r:embed="rId3"/>
            <a:stretch>
              <a:fillRect/>
            </a:stretch>
          </p:blipFill>
          <p:spPr>
            <a:xfrm>
              <a:off x="6363040" y="1772553"/>
              <a:ext cx="5595194" cy="4756721"/>
            </a:xfrm>
            <a:prstGeom prst="rect">
              <a:avLst/>
            </a:prstGeom>
          </p:spPr>
        </p:pic>
        <p:sp>
          <p:nvSpPr>
            <p:cNvPr id="10" name="角丸四角形 5">
              <a:extLst>
                <a:ext uri="{FF2B5EF4-FFF2-40B4-BE49-F238E27FC236}">
                  <a16:creationId xmlns:a16="http://schemas.microsoft.com/office/drawing/2014/main" id="{501740A4-5BB3-4FFF-956A-B3698037D393}"/>
                </a:ext>
              </a:extLst>
            </p:cNvPr>
            <p:cNvSpPr/>
            <p:nvPr/>
          </p:nvSpPr>
          <p:spPr>
            <a:xfrm>
              <a:off x="10143796" y="2732272"/>
              <a:ext cx="807398" cy="4557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右矢印 15">
            <a:extLst>
              <a:ext uri="{FF2B5EF4-FFF2-40B4-BE49-F238E27FC236}">
                <a16:creationId xmlns:a16="http://schemas.microsoft.com/office/drawing/2014/main" id="{7BBF4793-4257-43B1-BFDD-95F9F4EF1495}"/>
              </a:ext>
            </a:extLst>
          </p:cNvPr>
          <p:cNvSpPr/>
          <p:nvPr/>
        </p:nvSpPr>
        <p:spPr>
          <a:xfrm>
            <a:off x="5793338" y="4077652"/>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コンテンツ プレースホルダー 2"/>
          <p:cNvSpPr txBox="1">
            <a:spLocks/>
          </p:cNvSpPr>
          <p:nvPr/>
        </p:nvSpPr>
        <p:spPr>
          <a:xfrm>
            <a:off x="333375" y="1261570"/>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a:t>
            </a:r>
            <a:r>
              <a:rPr lang="en-US" altLang="ja-JP" dirty="0"/>
              <a:t> </a:t>
            </a:r>
            <a:r>
              <a:rPr lang="en-US" altLang="ja-JP" dirty="0" err="1"/>
              <a:t>STLink</a:t>
            </a:r>
            <a:r>
              <a:rPr lang="ja-JP" altLang="en-US" dirty="0"/>
              <a:t>のドライバーのダウンロード先</a:t>
            </a:r>
            <a:endParaRPr lang="en-US" altLang="ja-JP" dirty="0"/>
          </a:p>
          <a:p>
            <a:r>
              <a:rPr lang="ja-JP" altLang="en-US" dirty="0">
                <a:hlinkClick r:id="rId4"/>
              </a:rPr>
              <a:t>https://www.st.com/en/development-tools/stsw-link009.html</a:t>
            </a:r>
            <a:endParaRPr lang="en-US" altLang="ja-JP" dirty="0"/>
          </a:p>
        </p:txBody>
      </p:sp>
    </p:spTree>
    <p:extLst>
      <p:ext uri="{BB962C8B-B14F-4D97-AF65-F5344CB8AC3E}">
        <p14:creationId xmlns:p14="http://schemas.microsoft.com/office/powerpoint/2010/main" val="61372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0D78220-DCBA-443E-9C95-7452C4389023}"/>
              </a:ext>
            </a:extLst>
          </p:cNvPr>
          <p:cNvPicPr>
            <a:picLocks noChangeAspect="1"/>
          </p:cNvPicPr>
          <p:nvPr/>
        </p:nvPicPr>
        <p:blipFill>
          <a:blip r:embed="rId2"/>
          <a:stretch>
            <a:fillRect/>
          </a:stretch>
        </p:blipFill>
        <p:spPr>
          <a:xfrm>
            <a:off x="337753" y="1542535"/>
            <a:ext cx="5605625" cy="4765589"/>
          </a:xfrm>
          <a:prstGeom prst="rect">
            <a:avLst/>
          </a:prstGeom>
        </p:spPr>
      </p:pic>
      <p:sp>
        <p:nvSpPr>
          <p:cNvPr id="8" name="右矢印 15">
            <a:extLst>
              <a:ext uri="{FF2B5EF4-FFF2-40B4-BE49-F238E27FC236}">
                <a16:creationId xmlns:a16="http://schemas.microsoft.com/office/drawing/2014/main" id="{B6EDECCB-7FA8-46B6-B797-A0AA4DD072DF}"/>
              </a:ext>
            </a:extLst>
          </p:cNvPr>
          <p:cNvSpPr/>
          <p:nvPr/>
        </p:nvSpPr>
        <p:spPr>
          <a:xfrm>
            <a:off x="5845949" y="3676574"/>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角丸四角形 5">
            <a:extLst>
              <a:ext uri="{FF2B5EF4-FFF2-40B4-BE49-F238E27FC236}">
                <a16:creationId xmlns:a16="http://schemas.microsoft.com/office/drawing/2014/main" id="{801F4CBA-5C1E-49B4-9A3E-54033EF94658}"/>
              </a:ext>
            </a:extLst>
          </p:cNvPr>
          <p:cNvSpPr/>
          <p:nvPr/>
        </p:nvSpPr>
        <p:spPr>
          <a:xfrm>
            <a:off x="4105458" y="5409571"/>
            <a:ext cx="894909" cy="37545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5">
            <a:extLst>
              <a:ext uri="{FF2B5EF4-FFF2-40B4-BE49-F238E27FC236}">
                <a16:creationId xmlns:a16="http://schemas.microsoft.com/office/drawing/2014/main" id="{EC272060-0686-4308-AFC6-818538A0CC87}"/>
              </a:ext>
            </a:extLst>
          </p:cNvPr>
          <p:cNvSpPr/>
          <p:nvPr/>
        </p:nvSpPr>
        <p:spPr>
          <a:xfrm>
            <a:off x="3115851" y="4108474"/>
            <a:ext cx="1727998" cy="89395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角丸四角形 5">
            <a:extLst>
              <a:ext uri="{FF2B5EF4-FFF2-40B4-BE49-F238E27FC236}">
                <a16:creationId xmlns:a16="http://schemas.microsoft.com/office/drawing/2014/main" id="{CAFB25E2-AA7E-4C64-9964-CD1C5C100546}"/>
              </a:ext>
            </a:extLst>
          </p:cNvPr>
          <p:cNvSpPr/>
          <p:nvPr/>
        </p:nvSpPr>
        <p:spPr>
          <a:xfrm>
            <a:off x="1396091" y="5003785"/>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角丸四角形 5">
            <a:extLst>
              <a:ext uri="{FF2B5EF4-FFF2-40B4-BE49-F238E27FC236}">
                <a16:creationId xmlns:a16="http://schemas.microsoft.com/office/drawing/2014/main" id="{3A4C2911-D0EA-4E06-9B9F-9CEE271EF82D}"/>
              </a:ext>
            </a:extLst>
          </p:cNvPr>
          <p:cNvSpPr/>
          <p:nvPr/>
        </p:nvSpPr>
        <p:spPr>
          <a:xfrm>
            <a:off x="1396091" y="5250470"/>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吹き出し: 四角形 15">
            <a:extLst>
              <a:ext uri="{FF2B5EF4-FFF2-40B4-BE49-F238E27FC236}">
                <a16:creationId xmlns:a16="http://schemas.microsoft.com/office/drawing/2014/main" id="{FA03579D-7D8D-47B1-82C7-75EDA033FBDA}"/>
              </a:ext>
            </a:extLst>
          </p:cNvPr>
          <p:cNvSpPr/>
          <p:nvPr/>
        </p:nvSpPr>
        <p:spPr>
          <a:xfrm>
            <a:off x="375927" y="5002427"/>
            <a:ext cx="749644" cy="285809"/>
          </a:xfrm>
          <a:prstGeom prst="wedgeRectCallout">
            <a:avLst>
              <a:gd name="adj1" fmla="val 79404"/>
              <a:gd name="adj2" fmla="val -183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必須</a:t>
            </a:r>
            <a:endParaRPr kumimoji="1" lang="en-US" altLang="ja-JP" dirty="0">
              <a:solidFill>
                <a:schemeClr val="tx1"/>
              </a:solidFill>
            </a:endParaRPr>
          </a:p>
        </p:txBody>
      </p:sp>
      <p:sp>
        <p:nvSpPr>
          <p:cNvPr id="17" name="吹き出し: 四角形 16">
            <a:extLst>
              <a:ext uri="{FF2B5EF4-FFF2-40B4-BE49-F238E27FC236}">
                <a16:creationId xmlns:a16="http://schemas.microsoft.com/office/drawing/2014/main" id="{E2F17FAF-282F-4250-BF1B-208A44EDB237}"/>
              </a:ext>
            </a:extLst>
          </p:cNvPr>
          <p:cNvSpPr/>
          <p:nvPr/>
        </p:nvSpPr>
        <p:spPr>
          <a:xfrm>
            <a:off x="375927" y="5454392"/>
            <a:ext cx="749644" cy="285809"/>
          </a:xfrm>
          <a:prstGeom prst="wedgeRectCallout">
            <a:avLst>
              <a:gd name="adj1" fmla="val 82701"/>
              <a:gd name="adj2" fmla="val -7018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任意</a:t>
            </a:r>
            <a:endParaRPr kumimoji="1" lang="en-US" altLang="ja-JP" dirty="0">
              <a:solidFill>
                <a:schemeClr val="tx1"/>
              </a:solidFill>
            </a:endParaRPr>
          </a:p>
        </p:txBody>
      </p:sp>
      <p:pic>
        <p:nvPicPr>
          <p:cNvPr id="18" name="図 17">
            <a:extLst>
              <a:ext uri="{FF2B5EF4-FFF2-40B4-BE49-F238E27FC236}">
                <a16:creationId xmlns:a16="http://schemas.microsoft.com/office/drawing/2014/main" id="{CAE7F6B1-2ED0-4382-BC82-A5A601FF79CB}"/>
              </a:ext>
            </a:extLst>
          </p:cNvPr>
          <p:cNvPicPr>
            <a:picLocks noChangeAspect="1"/>
          </p:cNvPicPr>
          <p:nvPr/>
        </p:nvPicPr>
        <p:blipFill>
          <a:blip r:embed="rId3"/>
          <a:stretch>
            <a:fillRect/>
          </a:stretch>
        </p:blipFill>
        <p:spPr>
          <a:xfrm>
            <a:off x="6506919" y="1544594"/>
            <a:ext cx="5603203" cy="4763530"/>
          </a:xfrm>
          <a:prstGeom prst="rect">
            <a:avLst/>
          </a:prstGeom>
        </p:spPr>
      </p:pic>
      <p:sp>
        <p:nvSpPr>
          <p:cNvPr id="19" name="テキスト ボックス 18">
            <a:extLst>
              <a:ext uri="{FF2B5EF4-FFF2-40B4-BE49-F238E27FC236}">
                <a16:creationId xmlns:a16="http://schemas.microsoft.com/office/drawing/2014/main" id="{54CC5BEB-5854-4F72-8838-03FC6EA9C7CA}"/>
              </a:ext>
            </a:extLst>
          </p:cNvPr>
          <p:cNvSpPr txBox="1"/>
          <p:nvPr/>
        </p:nvSpPr>
        <p:spPr>
          <a:xfrm>
            <a:off x="334738" y="974612"/>
            <a:ext cx="2802370" cy="369332"/>
          </a:xfrm>
          <a:prstGeom prst="rect">
            <a:avLst/>
          </a:prstGeom>
          <a:noFill/>
        </p:spPr>
        <p:txBody>
          <a:bodyPr wrap="none" rtlCol="0">
            <a:spAutoFit/>
          </a:bodyPr>
          <a:lstStyle/>
          <a:p>
            <a:r>
              <a:rPr kumimoji="1" lang="ja-JP" altLang="en-US" dirty="0"/>
              <a:t>ユーザー情報を登録します</a:t>
            </a:r>
          </a:p>
        </p:txBody>
      </p:sp>
      <p:sp>
        <p:nvSpPr>
          <p:cNvPr id="20" name="テキスト ボックス 19">
            <a:extLst>
              <a:ext uri="{FF2B5EF4-FFF2-40B4-BE49-F238E27FC236}">
                <a16:creationId xmlns:a16="http://schemas.microsoft.com/office/drawing/2014/main" id="{92A70BFA-804D-4E01-8A40-D7CD95024BBD}"/>
              </a:ext>
            </a:extLst>
          </p:cNvPr>
          <p:cNvSpPr txBox="1"/>
          <p:nvPr/>
        </p:nvSpPr>
        <p:spPr>
          <a:xfrm>
            <a:off x="6293224" y="898409"/>
            <a:ext cx="5816898" cy="646331"/>
          </a:xfrm>
          <a:prstGeom prst="rect">
            <a:avLst/>
          </a:prstGeom>
          <a:noFill/>
        </p:spPr>
        <p:txBody>
          <a:bodyPr wrap="square" rtlCol="0">
            <a:spAutoFit/>
          </a:bodyPr>
          <a:lstStyle/>
          <a:p>
            <a:r>
              <a:rPr kumimoji="1" lang="ja-JP" altLang="en-US" dirty="0"/>
              <a:t>登録したメール</a:t>
            </a:r>
            <a:r>
              <a:rPr lang="ja-JP" altLang="en-US" dirty="0"/>
              <a:t>アドレスに</a:t>
            </a:r>
            <a:r>
              <a:rPr lang="en-US" altLang="ja-JP" dirty="0" err="1"/>
              <a:t>STMicro</a:t>
            </a:r>
            <a:r>
              <a:rPr lang="ja-JP" altLang="en-US" dirty="0"/>
              <a:t>からメールが送られます届いたメールのリンクを</a:t>
            </a:r>
            <a:r>
              <a:rPr kumimoji="1" lang="ja-JP" altLang="en-US" dirty="0"/>
              <a:t>開くとダウンロード可能になります</a:t>
            </a:r>
          </a:p>
        </p:txBody>
      </p:sp>
      <p:sp>
        <p:nvSpPr>
          <p:cNvPr id="21" name="テキスト ボックス 20">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45505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7F4942-D9A7-4441-B012-FF99102BCA86}"/>
              </a:ext>
            </a:extLst>
          </p:cNvPr>
          <p:cNvPicPr>
            <a:picLocks noChangeAspect="1"/>
          </p:cNvPicPr>
          <p:nvPr/>
        </p:nvPicPr>
        <p:blipFill>
          <a:blip r:embed="rId2"/>
          <a:stretch>
            <a:fillRect/>
          </a:stretch>
        </p:blipFill>
        <p:spPr>
          <a:xfrm>
            <a:off x="329512" y="1572443"/>
            <a:ext cx="5280455" cy="4489148"/>
          </a:xfrm>
          <a:prstGeom prst="rect">
            <a:avLst/>
          </a:prstGeom>
        </p:spPr>
      </p:pic>
      <p:sp>
        <p:nvSpPr>
          <p:cNvPr id="7" name="角丸四角形 5">
            <a:extLst>
              <a:ext uri="{FF2B5EF4-FFF2-40B4-BE49-F238E27FC236}">
                <a16:creationId xmlns:a16="http://schemas.microsoft.com/office/drawing/2014/main" id="{ACFFD12C-563D-4F87-9A7A-3AC6F058C807}"/>
              </a:ext>
            </a:extLst>
          </p:cNvPr>
          <p:cNvSpPr/>
          <p:nvPr/>
        </p:nvSpPr>
        <p:spPr>
          <a:xfrm>
            <a:off x="2097501" y="4264994"/>
            <a:ext cx="2927579" cy="490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吹き出し: 四角形 7">
            <a:extLst>
              <a:ext uri="{FF2B5EF4-FFF2-40B4-BE49-F238E27FC236}">
                <a16:creationId xmlns:a16="http://schemas.microsoft.com/office/drawing/2014/main" id="{6D58A525-3363-472E-B3EA-97CA5BD78C8C}"/>
              </a:ext>
            </a:extLst>
          </p:cNvPr>
          <p:cNvSpPr/>
          <p:nvPr/>
        </p:nvSpPr>
        <p:spPr>
          <a:xfrm>
            <a:off x="3565100" y="5260684"/>
            <a:ext cx="1724464" cy="634243"/>
          </a:xfrm>
          <a:prstGeom prst="wedgeRectCallout">
            <a:avLst>
              <a:gd name="adj1" fmla="val -39283"/>
              <a:gd name="adj2" fmla="val -9569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ダウンロードが開始されます。</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5BEC81C5-D26A-4467-AC62-597D7B4FBBCB}"/>
              </a:ext>
            </a:extLst>
          </p:cNvPr>
          <p:cNvSpPr/>
          <p:nvPr/>
        </p:nvSpPr>
        <p:spPr>
          <a:xfrm>
            <a:off x="329512" y="966802"/>
            <a:ext cx="5990743" cy="369332"/>
          </a:xfrm>
          <a:prstGeom prst="rect">
            <a:avLst/>
          </a:prstGeom>
        </p:spPr>
        <p:txBody>
          <a:bodyPr wrap="none">
            <a:spAutoFit/>
          </a:bodyPr>
          <a:lstStyle/>
          <a:p>
            <a:r>
              <a:rPr lang="ja-JP" altLang="en-US" dirty="0"/>
              <a:t>メールのリンクをクリックするとダウンロードが開始されます。</a:t>
            </a:r>
          </a:p>
        </p:txBody>
      </p:sp>
      <p:pic>
        <p:nvPicPr>
          <p:cNvPr id="10" name="図 9">
            <a:extLst>
              <a:ext uri="{FF2B5EF4-FFF2-40B4-BE49-F238E27FC236}">
                <a16:creationId xmlns:a16="http://schemas.microsoft.com/office/drawing/2014/main" id="{930A4A43-D32C-4D44-BF2F-B9B9C4435025}"/>
              </a:ext>
            </a:extLst>
          </p:cNvPr>
          <p:cNvPicPr>
            <a:picLocks noChangeAspect="1"/>
          </p:cNvPicPr>
          <p:nvPr/>
        </p:nvPicPr>
        <p:blipFill>
          <a:blip r:embed="rId3"/>
          <a:stretch>
            <a:fillRect/>
          </a:stretch>
        </p:blipFill>
        <p:spPr>
          <a:xfrm>
            <a:off x="6582033" y="1572443"/>
            <a:ext cx="5280455" cy="4665316"/>
          </a:xfrm>
          <a:prstGeom prst="rect">
            <a:avLst/>
          </a:prstGeom>
        </p:spPr>
      </p:pic>
      <p:sp>
        <p:nvSpPr>
          <p:cNvPr id="11" name="吹き出し: 四角形 10">
            <a:extLst>
              <a:ext uri="{FF2B5EF4-FFF2-40B4-BE49-F238E27FC236}">
                <a16:creationId xmlns:a16="http://schemas.microsoft.com/office/drawing/2014/main" id="{4145BBE6-DEC7-4A62-9B6B-553F64329E8B}"/>
              </a:ext>
            </a:extLst>
          </p:cNvPr>
          <p:cNvSpPr/>
          <p:nvPr/>
        </p:nvSpPr>
        <p:spPr>
          <a:xfrm>
            <a:off x="9222260" y="2336610"/>
            <a:ext cx="1980643" cy="851022"/>
          </a:xfrm>
          <a:prstGeom prst="wedgeRectCallout">
            <a:avLst>
              <a:gd name="adj1" fmla="val -67121"/>
              <a:gd name="adj2" fmla="val 7190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ダウンロードした</a:t>
            </a:r>
            <a:endParaRPr kumimoji="1" lang="en-US" altLang="ja-JP" dirty="0">
              <a:solidFill>
                <a:schemeClr val="tx1"/>
              </a:solidFill>
            </a:endParaRPr>
          </a:p>
          <a:p>
            <a:pPr algn="ctr"/>
            <a:r>
              <a:rPr kumimoji="1" lang="en-US" altLang="ja-JP" dirty="0">
                <a:solidFill>
                  <a:schemeClr val="tx1"/>
                </a:solidFill>
              </a:rPr>
              <a:t>ZIP</a:t>
            </a:r>
            <a:r>
              <a:rPr kumimoji="1" lang="ja-JP" altLang="en-US" dirty="0">
                <a:solidFill>
                  <a:schemeClr val="tx1"/>
                </a:solidFill>
              </a:rPr>
              <a:t>ファイルを解凍します。</a:t>
            </a:r>
            <a:endParaRPr kumimoji="1" lang="en-US" altLang="ja-JP" dirty="0">
              <a:solidFill>
                <a:schemeClr val="tx1"/>
              </a:solidFill>
            </a:endParaRPr>
          </a:p>
        </p:txBody>
      </p:sp>
      <p:sp>
        <p:nvSpPr>
          <p:cNvPr id="13" name="右矢印 15">
            <a:extLst>
              <a:ext uri="{FF2B5EF4-FFF2-40B4-BE49-F238E27FC236}">
                <a16:creationId xmlns:a16="http://schemas.microsoft.com/office/drawing/2014/main" id="{B9DA2E64-0174-47EC-BF37-F4916F077E76}"/>
              </a:ext>
            </a:extLst>
          </p:cNvPr>
          <p:cNvSpPr/>
          <p:nvPr/>
        </p:nvSpPr>
        <p:spPr>
          <a:xfrm>
            <a:off x="5774214" y="2330321"/>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2" name="テキスト ボックス 1"/>
          <p:cNvSpPr txBox="1"/>
          <p:nvPr/>
        </p:nvSpPr>
        <p:spPr>
          <a:xfrm>
            <a:off x="8508274" y="4423954"/>
            <a:ext cx="2628315" cy="646331"/>
          </a:xfrm>
          <a:prstGeom prst="rect">
            <a:avLst/>
          </a:prstGeom>
          <a:noFill/>
        </p:spPr>
        <p:txBody>
          <a:bodyPr wrap="square" rtlCol="0">
            <a:spAutoFit/>
          </a:bodyPr>
          <a:lstStyle/>
          <a:p>
            <a:r>
              <a:rPr kumimoji="1" lang="ja-JP" altLang="en-US" dirty="0"/>
              <a:t>ダウンロードに</a:t>
            </a:r>
            <a:r>
              <a:rPr kumimoji="1" lang="en-US" altLang="ja-JP" dirty="0"/>
              <a:t>13</a:t>
            </a:r>
            <a:r>
              <a:rPr kumimoji="1" lang="ja-JP" altLang="en-US" dirty="0"/>
              <a:t>分程度かかります</a:t>
            </a:r>
          </a:p>
        </p:txBody>
      </p:sp>
    </p:spTree>
    <p:extLst>
      <p:ext uri="{BB962C8B-B14F-4D97-AF65-F5344CB8AC3E}">
        <p14:creationId xmlns:p14="http://schemas.microsoft.com/office/powerpoint/2010/main" val="359038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09301" y="435429"/>
            <a:ext cx="11312435" cy="875286"/>
          </a:xfrm>
        </p:spPr>
        <p:txBody>
          <a:bodyPr>
            <a:normAutofit fontScale="90000"/>
          </a:bodyPr>
          <a:lstStyle/>
          <a:p>
            <a:r>
              <a:rPr lang="en-US" altLang="ja-JP" b="1" dirty="0" err="1"/>
              <a:t>IoT</a:t>
            </a:r>
            <a:r>
              <a:rPr lang="ja-JP" altLang="en-US" b="1" dirty="0"/>
              <a:t>生体験＆公開プレハンズオン！</a:t>
            </a:r>
            <a:endParaRPr kumimoji="1" lang="ja-JP" altLang="en-US"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716566"/>
            <a:ext cx="65806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p>
          <a:p>
            <a:r>
              <a:rPr lang="ja-JP" altLang="en-US" sz="2800" dirty="0"/>
              <a:t>協力：日本マイクロソフト株式会社，広島県</a:t>
            </a:r>
          </a:p>
          <a:p>
            <a:endParaRPr kumimoji="1" lang="ja-JP" altLang="en-US" sz="2800" dirty="0"/>
          </a:p>
        </p:txBody>
      </p:sp>
      <p:sp>
        <p:nvSpPr>
          <p:cNvPr id="5" name="テキスト ボックス 4">
            <a:hlinkClick r:id="rId3"/>
          </p:cNvPr>
          <p:cNvSpPr txBox="1"/>
          <p:nvPr/>
        </p:nvSpPr>
        <p:spPr>
          <a:xfrm>
            <a:off x="2279616" y="5732229"/>
            <a:ext cx="4441371" cy="369332"/>
          </a:xfrm>
          <a:prstGeom prst="rect">
            <a:avLst/>
          </a:prstGeom>
          <a:noFill/>
        </p:spPr>
        <p:txBody>
          <a:bodyPr wrap="square" rtlCol="0">
            <a:spAutoFit/>
          </a:bodyPr>
          <a:lstStyle/>
          <a:p>
            <a:r>
              <a:rPr lang="en-US" altLang="ja-JP" dirty="0"/>
              <a:t>https://algyan.connpass.com/event/105130/</a:t>
            </a:r>
            <a:endParaRPr kumimoji="1" lang="ja-JP" altLang="en-US" dirty="0"/>
          </a:p>
        </p:txBody>
      </p:sp>
      <p:sp>
        <p:nvSpPr>
          <p:cNvPr id="6" name="テキスト ボックス 5">
            <a:hlinkClick r:id="rId4"/>
          </p:cNvPr>
          <p:cNvSpPr txBox="1"/>
          <p:nvPr/>
        </p:nvSpPr>
        <p:spPr>
          <a:xfrm>
            <a:off x="2279616" y="6101561"/>
            <a:ext cx="5913120" cy="369332"/>
          </a:xfrm>
          <a:prstGeom prst="rect">
            <a:avLst/>
          </a:prstGeom>
          <a:noFill/>
        </p:spPr>
        <p:txBody>
          <a:bodyPr wrap="square" rtlCol="0">
            <a:spAutoFit/>
          </a:bodyPr>
          <a:lstStyle/>
          <a:p>
            <a:r>
              <a:rPr lang="en-US" altLang="ja-JP" dirty="0"/>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769146191"/>
              </p:ext>
            </p:extLst>
          </p:nvPr>
        </p:nvGraphicFramePr>
        <p:xfrm>
          <a:off x="1476103" y="2441438"/>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プレハンズオン本編　</a:t>
                      </a:r>
                      <a:r>
                        <a:rPr lang="en-US" altLang="ja-JP" sz="1200" dirty="0">
                          <a:effectLst/>
                        </a:rPr>
                        <a:t>LT</a:t>
                      </a:r>
                      <a:r>
                        <a:rPr lang="ja-JP" altLang="en-US" sz="1200" dirty="0">
                          <a:effectLst/>
                        </a:rPr>
                        <a:t>講演もあるかも</a:t>
                      </a:r>
                      <a:br>
                        <a:rPr lang="ja-JP" altLang="en-US" sz="1200" dirty="0">
                          <a:effectLst/>
                        </a:rPr>
                      </a:br>
                      <a:r>
                        <a:rPr lang="ja-JP" altLang="en-US" sz="1200" dirty="0">
                          <a:effectLst/>
                        </a:rPr>
                        <a:t>→</a:t>
                      </a:r>
                      <a:r>
                        <a:rPr lang="en-US" altLang="ja-JP" sz="1200" dirty="0">
                          <a:effectLst/>
                        </a:rPr>
                        <a:t>LT</a:t>
                      </a:r>
                      <a:r>
                        <a:rPr lang="ja-JP" altLang="en-US" sz="1200" dirty="0">
                          <a:effectLst/>
                        </a:rPr>
                        <a:t>立候補受け付けます　この機会に</a:t>
                      </a:r>
                      <a:r>
                        <a:rPr lang="en-US" altLang="ja-JP" sz="1200" dirty="0" err="1">
                          <a:effectLst/>
                        </a:rPr>
                        <a:t>IoT</a:t>
                      </a:r>
                      <a:r>
                        <a:rPr lang="ja-JP" altLang="en-US" sz="1200" dirty="0">
                          <a:effectLst/>
                        </a:rPr>
                        <a:t>に限らずクラウド技術などの濃い談義をなんでもどうぞ</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atinLnBrk="0"/>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509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b="1" dirty="0" err="1"/>
              <a:t>IoT</a:t>
            </a:r>
            <a:r>
              <a:rPr lang="ja-JP" altLang="en-US" sz="2800" b="1" dirty="0"/>
              <a:t>セミナーを前にみんなでお試し</a:t>
            </a:r>
            <a:r>
              <a:rPr lang="en-US" altLang="ja-JP" sz="2800" b="1" dirty="0"/>
              <a:t>&amp;</a:t>
            </a:r>
            <a:r>
              <a:rPr lang="ja-JP" altLang="en-US" sz="2800" b="1" dirty="0"/>
              <a:t>バグ出しする勉強会</a:t>
            </a:r>
            <a:r>
              <a:rPr lang="en-US" altLang="ja-JP" sz="2800" b="1" dirty="0"/>
              <a:t>@</a:t>
            </a:r>
            <a:r>
              <a:rPr lang="ja-JP" altLang="en-US" sz="2800" b="1" dirty="0"/>
              <a:t>広島～</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881884" y="737116"/>
            <a:ext cx="10802918" cy="5876047"/>
            <a:chOff x="1009212" y="419100"/>
            <a:chExt cx="10802918" cy="5876047"/>
          </a:xfrm>
        </p:grpSpPr>
        <p:pic>
          <p:nvPicPr>
            <p:cNvPr id="4" name="図 3">
              <a:extLst>
                <a:ext uri="{FF2B5EF4-FFF2-40B4-BE49-F238E27FC236}">
                  <a16:creationId xmlns:a16="http://schemas.microsoft.com/office/drawing/2014/main" id="{3E01C6B7-FF89-4ED1-80F6-1A3DD6367F71}"/>
                </a:ext>
              </a:extLst>
            </p:cNvPr>
            <p:cNvPicPr>
              <a:picLocks noChangeAspect="1"/>
            </p:cNvPicPr>
            <p:nvPr/>
          </p:nvPicPr>
          <p:blipFill>
            <a:blip r:embed="rId2"/>
            <a:stretch>
              <a:fillRect/>
            </a:stretch>
          </p:blipFill>
          <p:spPr>
            <a:xfrm>
              <a:off x="5161305" y="419100"/>
              <a:ext cx="6650825" cy="5876047"/>
            </a:xfrm>
            <a:prstGeom prst="rect">
              <a:avLst/>
            </a:prstGeom>
          </p:spPr>
        </p:pic>
        <p:sp>
          <p:nvSpPr>
            <p:cNvPr id="5" name="角丸四角形 5">
              <a:extLst>
                <a:ext uri="{FF2B5EF4-FFF2-40B4-BE49-F238E27FC236}">
                  <a16:creationId xmlns:a16="http://schemas.microsoft.com/office/drawing/2014/main" id="{D561CACF-7DF0-4A8D-BF64-FFA6B8F39C75}"/>
                </a:ext>
              </a:extLst>
            </p:cNvPr>
            <p:cNvSpPr/>
            <p:nvPr/>
          </p:nvSpPr>
          <p:spPr>
            <a:xfrm>
              <a:off x="6884825" y="2750640"/>
              <a:ext cx="1611475" cy="5132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吹き出し: 四角形 5">
              <a:extLst>
                <a:ext uri="{FF2B5EF4-FFF2-40B4-BE49-F238E27FC236}">
                  <a16:creationId xmlns:a16="http://schemas.microsoft.com/office/drawing/2014/main" id="{FE7BC86E-AB6F-49D5-BFD0-26F28ABEA2E8}"/>
                </a:ext>
              </a:extLst>
            </p:cNvPr>
            <p:cNvSpPr/>
            <p:nvPr/>
          </p:nvSpPr>
          <p:spPr>
            <a:xfrm>
              <a:off x="1009212" y="2501900"/>
              <a:ext cx="4113993" cy="2070100"/>
            </a:xfrm>
            <a:prstGeom prst="wedgeRectCallout">
              <a:avLst>
                <a:gd name="adj1" fmla="val 91288"/>
                <a:gd name="adj2" fmla="val -2196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Windows</a:t>
              </a:r>
              <a:r>
                <a:rPr lang="ja-JP" altLang="en-US" dirty="0">
                  <a:solidFill>
                    <a:schemeClr val="tx1"/>
                  </a:solidFill>
                </a:rPr>
                <a:t>　の </a:t>
              </a:r>
              <a:r>
                <a:rPr lang="en-US" altLang="ja-JP" dirty="0">
                  <a:solidFill>
                    <a:schemeClr val="tx1"/>
                  </a:solidFill>
                </a:rPr>
                <a:t>OS</a:t>
              </a:r>
              <a:r>
                <a:rPr lang="ja-JP" altLang="en-US" dirty="0">
                  <a:solidFill>
                    <a:schemeClr val="tx1"/>
                  </a:solidFill>
                </a:rPr>
                <a:t>を確認して</a:t>
              </a:r>
              <a:endParaRPr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32bit</a:t>
              </a:r>
              <a:r>
                <a:rPr kumimoji="1" lang="ja-JP" altLang="en-US" dirty="0">
                  <a:solidFill>
                    <a:schemeClr val="tx1"/>
                  </a:solidFill>
                </a:rPr>
                <a:t>の場合：</a:t>
              </a:r>
              <a:r>
                <a:rPr lang="en-US" altLang="ja-JP" dirty="0">
                  <a:solidFill>
                    <a:schemeClr val="tx1"/>
                  </a:solidFill>
                </a:rPr>
                <a:t>dpinst_x86.exe</a:t>
              </a:r>
              <a:endParaRPr kumimoji="1" lang="en-US" altLang="ja-JP" dirty="0">
                <a:solidFill>
                  <a:schemeClr val="tx1"/>
                </a:solidFill>
              </a:endParaRPr>
            </a:p>
            <a:p>
              <a:r>
                <a:rPr lang="en-US" altLang="ja-JP" dirty="0">
                  <a:solidFill>
                    <a:schemeClr val="tx1"/>
                  </a:solidFill>
                </a:rPr>
                <a:t>64bit</a:t>
              </a:r>
              <a:r>
                <a:rPr lang="ja-JP" altLang="en-US" dirty="0">
                  <a:solidFill>
                    <a:schemeClr val="tx1"/>
                  </a:solidFill>
                </a:rPr>
                <a:t>の場合：</a:t>
              </a:r>
              <a:r>
                <a:rPr lang="en-US" altLang="ja-JP" dirty="0">
                  <a:solidFill>
                    <a:schemeClr val="tx1"/>
                  </a:solidFill>
                </a:rPr>
                <a:t>dpinst_amd64.exe</a:t>
              </a:r>
            </a:p>
            <a:p>
              <a:endParaRPr kumimoji="1" lang="en-US" altLang="ja-JP" dirty="0">
                <a:solidFill>
                  <a:schemeClr val="tx1"/>
                </a:solidFill>
              </a:endParaRPr>
            </a:p>
            <a:p>
              <a:r>
                <a:rPr kumimoji="1" lang="ja-JP" altLang="en-US" dirty="0">
                  <a:solidFill>
                    <a:schemeClr val="tx1"/>
                  </a:solidFill>
                </a:rPr>
                <a:t>を実行してください。</a:t>
              </a:r>
              <a:endParaRPr kumimoji="1" lang="en-US" altLang="ja-JP" dirty="0">
                <a:solidFill>
                  <a:schemeClr val="tx1"/>
                </a:solidFill>
              </a:endParaRPr>
            </a:p>
          </p:txBody>
        </p:sp>
      </p:grpSp>
      <p:sp>
        <p:nvSpPr>
          <p:cNvPr id="7" name="正方形/長方形 6">
            <a:extLst>
              <a:ext uri="{FF2B5EF4-FFF2-40B4-BE49-F238E27FC236}">
                <a16:creationId xmlns:a16="http://schemas.microsoft.com/office/drawing/2014/main" id="{1A4DB4F5-AC16-48C5-8786-FF5ECCA1A71D}"/>
              </a:ext>
            </a:extLst>
          </p:cNvPr>
          <p:cNvSpPr/>
          <p:nvPr/>
        </p:nvSpPr>
        <p:spPr>
          <a:xfrm>
            <a:off x="881884" y="996202"/>
            <a:ext cx="3821880" cy="369332"/>
          </a:xfrm>
          <a:prstGeom prst="rect">
            <a:avLst/>
          </a:prstGeom>
        </p:spPr>
        <p:txBody>
          <a:bodyPr wrap="none">
            <a:spAutoFit/>
          </a:bodyPr>
          <a:lstStyle/>
          <a:p>
            <a:r>
              <a:rPr lang="ja-JP" altLang="en-US" dirty="0"/>
              <a:t>解凍後、インストーラーを起動します。</a:t>
            </a:r>
          </a:p>
        </p:txBody>
      </p:sp>
      <p:sp>
        <p:nvSpPr>
          <p:cNvPr id="8" name="テキスト ボックス 7">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16482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CAD25F-4C97-407C-BA89-D5D437E05735}"/>
              </a:ext>
            </a:extLst>
          </p:cNvPr>
          <p:cNvPicPr>
            <a:picLocks noChangeAspect="1"/>
          </p:cNvPicPr>
          <p:nvPr/>
        </p:nvPicPr>
        <p:blipFill>
          <a:blip r:embed="rId2"/>
          <a:stretch>
            <a:fillRect/>
          </a:stretch>
        </p:blipFill>
        <p:spPr>
          <a:xfrm>
            <a:off x="329565" y="2013585"/>
            <a:ext cx="4985385" cy="3538646"/>
          </a:xfrm>
          <a:prstGeom prst="rect">
            <a:avLst/>
          </a:prstGeom>
        </p:spPr>
      </p:pic>
      <p:pic>
        <p:nvPicPr>
          <p:cNvPr id="5" name="図 4">
            <a:extLst>
              <a:ext uri="{FF2B5EF4-FFF2-40B4-BE49-F238E27FC236}">
                <a16:creationId xmlns:a16="http://schemas.microsoft.com/office/drawing/2014/main" id="{23526F65-685D-49F2-B387-58C058F3BC85}"/>
              </a:ext>
            </a:extLst>
          </p:cNvPr>
          <p:cNvPicPr>
            <a:picLocks noChangeAspect="1"/>
          </p:cNvPicPr>
          <p:nvPr/>
        </p:nvPicPr>
        <p:blipFill>
          <a:blip r:embed="rId3"/>
          <a:stretch>
            <a:fillRect/>
          </a:stretch>
        </p:blipFill>
        <p:spPr>
          <a:xfrm>
            <a:off x="5947409" y="2013585"/>
            <a:ext cx="4985385" cy="3538646"/>
          </a:xfrm>
          <a:prstGeom prst="rect">
            <a:avLst/>
          </a:prstGeom>
        </p:spPr>
      </p:pic>
      <p:sp>
        <p:nvSpPr>
          <p:cNvPr id="6" name="右矢印 15">
            <a:extLst>
              <a:ext uri="{FF2B5EF4-FFF2-40B4-BE49-F238E27FC236}">
                <a16:creationId xmlns:a16="http://schemas.microsoft.com/office/drawing/2014/main" id="{F9AB04F5-B36A-4946-90A8-3099CFC98A5B}"/>
              </a:ext>
            </a:extLst>
          </p:cNvPr>
          <p:cNvSpPr/>
          <p:nvPr/>
        </p:nvSpPr>
        <p:spPr>
          <a:xfrm>
            <a:off x="5324633" y="3429000"/>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141644A8-0D42-4735-9680-727620926E67}"/>
              </a:ext>
            </a:extLst>
          </p:cNvPr>
          <p:cNvSpPr/>
          <p:nvPr/>
        </p:nvSpPr>
        <p:spPr>
          <a:xfrm>
            <a:off x="329512" y="1195401"/>
            <a:ext cx="3329758" cy="369332"/>
          </a:xfrm>
          <a:prstGeom prst="rect">
            <a:avLst/>
          </a:prstGeom>
        </p:spPr>
        <p:txBody>
          <a:bodyPr wrap="none">
            <a:spAutoFit/>
          </a:bodyPr>
          <a:lstStyle/>
          <a:p>
            <a:r>
              <a:rPr lang="ja-JP" altLang="en-US" dirty="0"/>
              <a:t>ドライバーをインストールします。</a:t>
            </a:r>
          </a:p>
        </p:txBody>
      </p:sp>
      <p:sp>
        <p:nvSpPr>
          <p:cNvPr id="8" name="角丸四角形 5">
            <a:extLst>
              <a:ext uri="{FF2B5EF4-FFF2-40B4-BE49-F238E27FC236}">
                <a16:creationId xmlns:a16="http://schemas.microsoft.com/office/drawing/2014/main" id="{C8750B25-9E66-4F9E-95F4-1770F62050B8}"/>
              </a:ext>
            </a:extLst>
          </p:cNvPr>
          <p:cNvSpPr/>
          <p:nvPr/>
        </p:nvSpPr>
        <p:spPr>
          <a:xfrm>
            <a:off x="33248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角丸四角形 5">
            <a:extLst>
              <a:ext uri="{FF2B5EF4-FFF2-40B4-BE49-F238E27FC236}">
                <a16:creationId xmlns:a16="http://schemas.microsoft.com/office/drawing/2014/main" id="{59DFAAED-F38A-4BDA-9EB8-A4D3BB45C14A}"/>
              </a:ext>
            </a:extLst>
          </p:cNvPr>
          <p:cNvSpPr/>
          <p:nvPr/>
        </p:nvSpPr>
        <p:spPr>
          <a:xfrm>
            <a:off x="89255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テキスト ボックス 9">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84895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3"/>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Tree>
    <p:extLst>
      <p:ext uri="{BB962C8B-B14F-4D97-AF65-F5344CB8AC3E}">
        <p14:creationId xmlns:p14="http://schemas.microsoft.com/office/powerpoint/2010/main" val="402134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2569028" y="2285999"/>
            <a:ext cx="5681118" cy="4198811"/>
            <a:chOff x="2569028" y="2285999"/>
            <a:chExt cx="5681118" cy="4198811"/>
          </a:xfrm>
        </p:grpSpPr>
        <p:pic>
          <p:nvPicPr>
            <p:cNvPr id="2" name="図 1"/>
            <p:cNvPicPr>
              <a:picLocks noChangeAspect="1"/>
            </p:cNvPicPr>
            <p:nvPr/>
          </p:nvPicPr>
          <p:blipFill>
            <a:blip r:embed="rId2"/>
            <a:stretch>
              <a:fillRect/>
            </a:stretch>
          </p:blipFill>
          <p:spPr>
            <a:xfrm>
              <a:off x="2569028" y="2285999"/>
              <a:ext cx="5681118" cy="4198811"/>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err="1">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67727"/>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82626"/>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81800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53621"/>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16724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405115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82505" y="3675826"/>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82505" y="4059253"/>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2</a:t>
            </a:r>
            <a:endParaRPr kumimoji="1" lang="ja-JP" altLang="en-US" b="1">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82505" y="4390725"/>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82505" y="4826107"/>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82505" y="51700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82505" y="549680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66002"/>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707279"/>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825733"/>
            <a:ext cx="5877818" cy="13239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86119"/>
            <a:ext cx="5877819" cy="59483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96218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935841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400460" y="6159131"/>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55988" y="514476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400460" y="648518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57152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72247"/>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401467" y="5815433"/>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318898" y="2345001"/>
            <a:ext cx="2510469"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a:t>
            </a:r>
            <a:r>
              <a:rPr lang="en-US" altLang="ja-JP" dirty="0"/>
              <a:t>12/23</a:t>
            </a:r>
            <a:r>
              <a:rPr lang="ja-JP" altLang="en-US" dirty="0"/>
              <a:t>予定）</a:t>
            </a:r>
            <a:endParaRPr lang="en-US" dirty="0"/>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en-US" altLang="ja-JP"/>
              <a:t>STM32</a:t>
            </a:r>
            <a:r>
              <a:rPr lang="ja-JP" altLang="en-US"/>
              <a:t>や</a:t>
            </a:r>
            <a:r>
              <a:rPr lang="ja-JP" altLang="en-US" dirty="0"/>
              <a:t>、センサー等にはデータシート、ユーザーマニュアルが公開されています。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予定）</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a:t>
            </a:r>
            <a:r>
              <a:rPr lang="en-US" altLang="ja-JP" dirty="0" err="1"/>
              <a:t>IoT</a:t>
            </a:r>
            <a:r>
              <a:rPr lang="ja-JP" altLang="en-US" dirty="0"/>
              <a:t>概論 </a:t>
            </a:r>
            <a:r>
              <a:rPr lang="en-US" altLang="ja-JP" dirty="0"/>
              <a:t>(30</a:t>
            </a:r>
            <a:r>
              <a:rPr lang="ja-JP" altLang="en-US" dirty="0"/>
              <a:t>分</a:t>
            </a:r>
            <a:r>
              <a:rPr lang="en-US" altLang="ja-JP" dirty="0"/>
              <a:t>)</a:t>
            </a:r>
            <a:endParaRPr lang="en-US" dirty="0"/>
          </a:p>
          <a:p>
            <a:r>
              <a:rPr lang="ja-JP" altLang="en-US" dirty="0"/>
              <a:t>■</a:t>
            </a:r>
            <a:r>
              <a:rPr lang="en-US" altLang="ja-JP" dirty="0"/>
              <a:t>Azure</a:t>
            </a:r>
            <a:r>
              <a:rPr lang="ja-JP" altLang="en-US" dirty="0"/>
              <a:t>の使い方概論  </a:t>
            </a:r>
            <a:r>
              <a:rPr lang="en-US" altLang="ja-JP" dirty="0"/>
              <a:t>(30</a:t>
            </a:r>
            <a:r>
              <a:rPr lang="ja-JP" altLang="en-US" dirty="0"/>
              <a:t>分</a:t>
            </a:r>
            <a:r>
              <a:rPr lang="en-US" altLang="ja-JP" dirty="0"/>
              <a:t>)</a:t>
            </a:r>
            <a:r>
              <a:rPr lang="ja-JP" altLang="en-US" dirty="0"/>
              <a:t>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  </a:t>
            </a:r>
            <a:r>
              <a:rPr lang="en-US" altLang="ja-JP" dirty="0"/>
              <a:t>(120</a:t>
            </a:r>
            <a:r>
              <a:rPr lang="ja-JP" altLang="en-US" dirty="0"/>
              <a:t>分</a:t>
            </a:r>
            <a:r>
              <a:rPr lang="en-US" altLang="ja-JP" dirty="0"/>
              <a:t>)</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t>　   </a:t>
              </a:r>
              <a:r>
                <a:rPr kumimoji="1" lang="en-US" altLang="ja-JP" sz="2400" dirty="0"/>
                <a:t>Time</a:t>
              </a:r>
              <a:r>
                <a:rPr kumimoji="1" lang="ja-JP" altLang="en-US" sz="2400" dirty="0"/>
                <a:t> </a:t>
              </a:r>
              <a:r>
                <a:rPr kumimoji="1" lang="en-US" altLang="ja-JP" sz="2400" dirty="0"/>
                <a:t>Series</a:t>
              </a:r>
              <a:r>
                <a:rPr kumimoji="1" lang="ja-JP" altLang="en-US" sz="2400" dirty="0"/>
                <a:t> </a:t>
              </a:r>
              <a:r>
                <a:rPr kumimoji="1" lang="en-US" altLang="ja-JP" sz="2400" dirty="0"/>
                <a:t>Insight</a:t>
              </a:r>
            </a:p>
            <a:p>
              <a:r>
                <a:rPr lang="ja-JP" altLang="en-US" sz="2400" dirty="0"/>
                <a:t>　   </a:t>
              </a:r>
              <a:r>
                <a:rPr lang="en-US" altLang="ja-JP" sz="2400" dirty="0"/>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t>　</a:t>
            </a:r>
            <a:r>
              <a:rPr lang="en-US" altLang="ja-JP" dirty="0"/>
              <a:t>•Time  Series  Insights</a:t>
            </a:r>
            <a:r>
              <a:rPr lang="ja-JP" altLang="en-US" dirty="0"/>
              <a:t>の設定とグラフ表示</a:t>
            </a:r>
            <a:endParaRPr lang="en-US" dirty="0"/>
          </a:p>
          <a:p>
            <a:r>
              <a:rPr lang="ja-JP" altLang="en-US" dirty="0"/>
              <a:t>　　</a:t>
            </a:r>
            <a:r>
              <a:rPr lang="en-US" altLang="ja-JP" dirty="0"/>
              <a:t>(</a:t>
            </a:r>
            <a:r>
              <a:rPr lang="ja-JP" altLang="en-US" dirty="0"/>
              <a:t>ここで実際に</a:t>
            </a:r>
            <a:r>
              <a:rPr lang="en-US" altLang="ja-JP" dirty="0"/>
              <a:t>STM32</a:t>
            </a:r>
            <a:r>
              <a:rPr lang="ja-JP" altLang="en-US" dirty="0"/>
              <a:t>と接続</a:t>
            </a:r>
            <a:r>
              <a:rPr lang="en-US" altLang="ja-JP" dirty="0"/>
              <a:t>)</a:t>
            </a:r>
            <a:endParaRPr lang="en-US" dirty="0"/>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t>　</a:t>
            </a:r>
            <a:r>
              <a:rPr lang="en-US" altLang="ja-JP" dirty="0"/>
              <a:t>•Time  Series  Insights</a:t>
            </a:r>
            <a:r>
              <a:rPr lang="ja-JP" altLang="en-US" dirty="0"/>
              <a:t>の作成・設定</a:t>
            </a:r>
            <a:endParaRPr lang="en-US" dirty="0"/>
          </a:p>
          <a:p>
            <a:r>
              <a:rPr lang="ja-JP" altLang="en-US" dirty="0"/>
              <a:t>　</a:t>
            </a:r>
            <a:r>
              <a:rPr lang="en-US" altLang="ja-JP" dirty="0"/>
              <a:t>•Stream Analytics</a:t>
            </a:r>
            <a:r>
              <a:rPr lang="ja-JP" altLang="en-US" dirty="0"/>
              <a:t>再実行＆</a:t>
            </a:r>
            <a:r>
              <a:rPr lang="en-US" altLang="ja-JP" dirty="0"/>
              <a:t>TSI</a:t>
            </a:r>
            <a:r>
              <a:rPr lang="ja-JP" altLang="en-US" dirty="0"/>
              <a:t>でグラフ表示</a:t>
            </a:r>
            <a:endParaRPr lang="en-US" dirty="0"/>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solidFill>
                  <a:srgbClr val="2E75B6"/>
                </a:solidFill>
              </a:rPr>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a:t>
            </a:r>
            <a:r>
              <a:rPr lang="en-US" altLang="ja-JP" sz="2400" dirty="0">
                <a:solidFill>
                  <a:srgbClr val="2E75B6"/>
                </a:solidFill>
              </a:rPr>
              <a:t>Node.js</a:t>
            </a:r>
            <a:r>
              <a:rPr lang="ja-JP" altLang="en-US" sz="2400" dirty="0"/>
              <a:t>と</a:t>
            </a:r>
            <a:r>
              <a:rPr lang="en-US" altLang="ja-JP" sz="2400" dirty="0">
                <a:solidFill>
                  <a:srgbClr val="2E75B6"/>
                </a:solidFill>
              </a:rPr>
              <a:t>Node-RED</a:t>
            </a:r>
            <a:r>
              <a:rPr lang="ja-JP" altLang="en-US" sz="2400" dirty="0"/>
              <a:t>をインストールし、</a:t>
            </a:r>
            <a:r>
              <a:rPr lang="en-US" altLang="ja-JP" sz="2400" dirty="0"/>
              <a:t>Broker</a:t>
            </a:r>
            <a:r>
              <a:rPr lang="ja-JP" altLang="en-US" sz="2400" dirty="0"/>
              <a:t>の環境を作ります。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4587"/>
              <a:ext cx="1671320" cy="15808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35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Tree>
    <p:extLst>
      <p:ext uri="{BB962C8B-B14F-4D97-AF65-F5344CB8AC3E}">
        <p14:creationId xmlns:p14="http://schemas.microsoft.com/office/powerpoint/2010/main" val="2515194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5" name="グループ化 4">
            <a:extLst>
              <a:ext uri="{FF2B5EF4-FFF2-40B4-BE49-F238E27FC236}">
                <a16:creationId xmlns:a16="http://schemas.microsoft.com/office/drawing/2014/main" id="{52067B5B-4E1A-44D9-9B9B-AE4CBAB98AB2}"/>
              </a:ext>
            </a:extLst>
          </p:cNvPr>
          <p:cNvGrpSpPr/>
          <p:nvPr/>
        </p:nvGrpSpPr>
        <p:grpSpPr>
          <a:xfrm>
            <a:off x="2064987" y="1549400"/>
            <a:ext cx="7421913" cy="5184775"/>
            <a:chOff x="4331937" y="330200"/>
            <a:chExt cx="7645066" cy="5224654"/>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31937" y="1431673"/>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Tree>
    <p:extLst>
      <p:ext uri="{BB962C8B-B14F-4D97-AF65-F5344CB8AC3E}">
        <p14:creationId xmlns:p14="http://schemas.microsoft.com/office/powerpoint/2010/main" val="376973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Tree>
    <p:extLst>
      <p:ext uri="{BB962C8B-B14F-4D97-AF65-F5344CB8AC3E}">
        <p14:creationId xmlns:p14="http://schemas.microsoft.com/office/powerpoint/2010/main" val="2266370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a:blip r:embed="rId2"/>
          <a:stretch>
            <a:fillRect/>
          </a:stretch>
        </p:blipFill>
        <p:spPr>
          <a:xfrm>
            <a:off x="3168821" y="2074862"/>
            <a:ext cx="4714997" cy="3878263"/>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895799" y="4210990"/>
            <a:ext cx="577621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701250" y="1637209"/>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
        <p:nvSpPr>
          <p:cNvPr id="41" name="テキスト ボックス 40">
            <a:extLst>
              <a:ext uri="{FF2B5EF4-FFF2-40B4-BE49-F238E27FC236}">
                <a16:creationId xmlns:a16="http://schemas.microsoft.com/office/drawing/2014/main" id="{21BBA193-94ED-40AD-B276-97F8E9BB9AB8}"/>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 </a:t>
            </a:r>
            <a:r>
              <a:rPr lang="en-US" altLang="ja-JP" sz="2400" dirty="0"/>
              <a:t>Broker</a:t>
            </a:r>
            <a:r>
              <a:rPr lang="ja-JP" altLang="en-US" sz="2400" dirty="0"/>
              <a:t>を立ち上げ</a:t>
            </a:r>
            <a:r>
              <a:rPr lang="en-US" altLang="ja-JP" sz="2400" dirty="0">
                <a:solidFill>
                  <a:srgbClr val="00B050"/>
                </a:solidFill>
              </a:rPr>
              <a:t>STM32</a:t>
            </a:r>
            <a:r>
              <a:rPr lang="ja-JP" altLang="en-US" sz="2400" dirty="0"/>
              <a:t>からデータが届いていることを確認します。</a:t>
            </a:r>
            <a:endParaRPr lang="en-US" sz="2400" dirty="0"/>
          </a:p>
        </p:txBody>
      </p:sp>
    </p:spTree>
    <p:extLst>
      <p:ext uri="{BB962C8B-B14F-4D97-AF65-F5344CB8AC3E}">
        <p14:creationId xmlns:p14="http://schemas.microsoft.com/office/powerpoint/2010/main" val="139265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p:cNvCxnSpPr>
          <p:nvPr/>
        </p:nvCxnSpPr>
        <p:spPr>
          <a:xfrm flipV="1">
            <a:off x="7301383" y="2718406"/>
            <a:ext cx="1781682" cy="72727"/>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5"/>
          <a:stretch>
            <a:fillRect/>
          </a:stretch>
        </p:blipFill>
        <p:spPr>
          <a:xfrm>
            <a:off x="4334262" y="2303359"/>
            <a:ext cx="1875663" cy="1192533"/>
          </a:xfrm>
          <a:prstGeom prst="rect">
            <a:avLst/>
          </a:prstGeom>
        </p:spPr>
      </p:pic>
      <p:pic>
        <p:nvPicPr>
          <p:cNvPr id="59" name="図 58"/>
          <p:cNvPicPr>
            <a:picLocks noChangeAspect="1"/>
          </p:cNvPicPr>
          <p:nvPr/>
        </p:nvPicPr>
        <p:blipFill>
          <a:blip r:embed="rId6"/>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endCxn id="59" idx="1"/>
          </p:cNvCxnSpPr>
          <p:nvPr/>
        </p:nvCxnSpPr>
        <p:spPr>
          <a:xfrm>
            <a:off x="7301383" y="3380267"/>
            <a:ext cx="1358559" cy="84306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
        <p:nvSpPr>
          <p:cNvPr id="32" name="テキスト ボックス 1028">
            <a:extLst>
              <a:ext uri="{FF2B5EF4-FFF2-40B4-BE49-F238E27FC236}">
                <a16:creationId xmlns:a16="http://schemas.microsoft.com/office/drawing/2014/main" id="{2BD9EADF-94D9-4BE1-8632-3202FCE9B8DF}"/>
              </a:ext>
            </a:extLst>
          </p:cNvPr>
          <p:cNvSpPr txBox="1"/>
          <p:nvPr/>
        </p:nvSpPr>
        <p:spPr>
          <a:xfrm>
            <a:off x="3684558" y="218440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PC</a:t>
            </a:r>
            <a:endParaRPr kumimoji="1" lang="ja-JP" altLang="en-US" sz="1600"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376400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Tree>
    <p:extLst>
      <p:ext uri="{BB962C8B-B14F-4D97-AF65-F5344CB8AC3E}">
        <p14:creationId xmlns:p14="http://schemas.microsoft.com/office/powerpoint/2010/main" val="234829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7200900" y="3890962"/>
            <a:ext cx="3164908" cy="1528763"/>
          </a:xfrm>
          <a:prstGeom prst="wedgeRectCallout">
            <a:avLst>
              <a:gd name="adj1" fmla="val -76905"/>
              <a:gd name="adj2" fmla="val -320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1600" dirty="0">
                <a:solidFill>
                  <a:schemeClr val="tx1"/>
                </a:solidFill>
              </a:rPr>
              <a:t>MQTT port: 1883 (</a:t>
            </a:r>
            <a:r>
              <a:rPr kumimoji="1" lang="ja-JP" altLang="en-US" sz="1600" dirty="0">
                <a:solidFill>
                  <a:schemeClr val="tx1"/>
                </a:solidFill>
              </a:rPr>
              <a:t>デフォルト</a:t>
            </a:r>
            <a:r>
              <a:rPr kumimoji="1" lang="en-US" altLang="ja-JP" sz="1600" dirty="0">
                <a:solidFill>
                  <a:schemeClr val="tx1"/>
                </a:solidFill>
              </a:rPr>
              <a:t>)</a:t>
            </a:r>
          </a:p>
          <a:p>
            <a:r>
              <a:rPr lang="en-US" altLang="ja-JP" sz="1600" dirty="0">
                <a:solidFill>
                  <a:schemeClr val="tx1"/>
                </a:solidFill>
              </a:rPr>
              <a:t>MQTT WS port:</a:t>
            </a:r>
            <a:r>
              <a:rPr lang="ja-JP" altLang="en-US" sz="1600" dirty="0">
                <a:solidFill>
                  <a:schemeClr val="tx1"/>
                </a:solidFill>
              </a:rPr>
              <a:t> 任意 </a:t>
            </a:r>
            <a:r>
              <a:rPr lang="en-US" altLang="ja-JP" sz="1600" dirty="0">
                <a:solidFill>
                  <a:schemeClr val="tx1"/>
                </a:solidFill>
              </a:rPr>
              <a:t>(</a:t>
            </a:r>
            <a:r>
              <a:rPr lang="ja-JP" altLang="en-US" sz="1600" dirty="0">
                <a:solidFill>
                  <a:schemeClr val="tx1"/>
                </a:solidFill>
              </a:rPr>
              <a:t>今回未使用</a:t>
            </a:r>
            <a:r>
              <a:rPr lang="en-US" altLang="ja-JP" sz="1600" dirty="0">
                <a:solidFill>
                  <a:schemeClr val="tx1"/>
                </a:solidFill>
              </a:rPr>
              <a:t>)</a:t>
            </a:r>
            <a:endParaRPr kumimoji="1" lang="en-US" altLang="ja-JP" sz="1600" dirty="0">
              <a:solidFill>
                <a:schemeClr val="tx1"/>
              </a:solidFill>
            </a:endParaRPr>
          </a:p>
          <a:p>
            <a:r>
              <a:rPr kumimoji="1" lang="en-US" altLang="ja-JP" sz="1600" dirty="0" err="1">
                <a:solidFill>
                  <a:schemeClr val="tx1"/>
                </a:solidFill>
              </a:rPr>
              <a:t>Username:user</a:t>
            </a:r>
            <a:endParaRPr kumimoji="1" lang="en-US" altLang="ja-JP" sz="1600" dirty="0">
              <a:solidFill>
                <a:schemeClr val="tx1"/>
              </a:solidFill>
            </a:endParaRPr>
          </a:p>
          <a:p>
            <a:r>
              <a:rPr lang="en-US" altLang="ja-JP" sz="1600" dirty="0" err="1">
                <a:solidFill>
                  <a:schemeClr val="tx1"/>
                </a:solidFill>
              </a:rPr>
              <a:t>Password:pass</a:t>
            </a:r>
            <a:endParaRPr lang="en-US" altLang="ja-JP" sz="1600" dirty="0">
              <a:solidFill>
                <a:schemeClr val="tx1"/>
              </a:solidFill>
            </a:endParaRPr>
          </a:p>
          <a:p>
            <a:r>
              <a:rPr lang="en-US" altLang="ja-JP" sz="1600" dirty="0" err="1">
                <a:solidFill>
                  <a:schemeClr val="tx1"/>
                </a:solidFill>
              </a:rPr>
              <a:t>Name:MOSCA</a:t>
            </a:r>
            <a:endParaRPr lang="en-US" altLang="ja-JP" sz="16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arduino-1.8.7-windows.exe”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Tree>
    <p:extLst>
      <p:ext uri="{BB962C8B-B14F-4D97-AF65-F5344CB8AC3E}">
        <p14:creationId xmlns:p14="http://schemas.microsoft.com/office/powerpoint/2010/main" val="1375743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user/feeds/hello</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8056430" y="1756229"/>
            <a:ext cx="3950511" cy="3018971"/>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MQTT_BROKER</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サーバ                      ：自</a:t>
            </a:r>
            <a:r>
              <a:rPr kumimoji="1" lang="en-US" altLang="ja-JP" sz="1600" dirty="0">
                <a:solidFill>
                  <a:schemeClr val="tx1"/>
                </a:solidFill>
              </a:rPr>
              <a:t>PC</a:t>
            </a:r>
            <a:r>
              <a:rPr kumimoji="1" lang="ja-JP" altLang="en-US" sz="1600" dirty="0">
                <a:solidFill>
                  <a:schemeClr val="tx1"/>
                </a:solidFill>
              </a:rPr>
              <a:t>の</a:t>
            </a:r>
            <a:r>
              <a:rPr kumimoji="1" lang="en-US" altLang="ja-JP" sz="1600" dirty="0">
                <a:solidFill>
                  <a:schemeClr val="tx1"/>
                </a:solidFill>
              </a:rPr>
              <a:t>IP</a:t>
            </a:r>
            <a:r>
              <a:rPr kumimoji="1" lang="ja-JP" altLang="en-US" sz="1600" dirty="0">
                <a:solidFill>
                  <a:schemeClr val="tx1"/>
                </a:solidFill>
              </a:rPr>
              <a:t>アドレスを指定</a:t>
            </a:r>
            <a:endParaRPr kumimoji="1" lang="en-US" altLang="ja-JP" sz="1600" dirty="0">
              <a:solidFill>
                <a:schemeClr val="tx1"/>
              </a:solidFill>
            </a:endParaRPr>
          </a:p>
          <a:p>
            <a:r>
              <a:rPr lang="ja-JP" altLang="en-US" sz="1600" dirty="0">
                <a:solidFill>
                  <a:schemeClr val="tx1"/>
                </a:solidFill>
              </a:rPr>
              <a:t>ポート                         ：</a:t>
            </a:r>
            <a:r>
              <a:rPr lang="en-US" altLang="ja-JP" sz="1600" dirty="0">
                <a:solidFill>
                  <a:schemeClr val="tx1"/>
                </a:solidFill>
              </a:rPr>
              <a:t>1883</a:t>
            </a:r>
          </a:p>
          <a:p>
            <a:r>
              <a:rPr kumimoji="1" lang="en-US" altLang="ja-JP" sz="1600" dirty="0">
                <a:solidFill>
                  <a:schemeClr val="tx1"/>
                </a:solidFill>
              </a:rPr>
              <a:t>SSL/TLS</a:t>
            </a:r>
            <a:r>
              <a:rPr kumimoji="1" lang="ja-JP" altLang="en-US" sz="1600" dirty="0">
                <a:solidFill>
                  <a:schemeClr val="tx1"/>
                </a:solidFill>
              </a:rPr>
              <a:t>接続を使用 ：チェックなし</a:t>
            </a:r>
            <a:endParaRPr kumimoji="1" lang="en-US" altLang="ja-JP" sz="1600" dirty="0">
              <a:solidFill>
                <a:schemeClr val="tx1"/>
              </a:solidFill>
            </a:endParaRPr>
          </a:p>
          <a:p>
            <a:r>
              <a:rPr lang="ja-JP" altLang="en-US" sz="1600" dirty="0">
                <a:solidFill>
                  <a:schemeClr val="tx1"/>
                </a:solidFill>
              </a:rPr>
              <a:t>クライアント               ： </a:t>
            </a:r>
            <a:r>
              <a:rPr lang="en-US" altLang="ja-JP" sz="1600" dirty="0">
                <a:solidFill>
                  <a:schemeClr val="tx1"/>
                </a:solidFill>
              </a:rPr>
              <a:t>(</a:t>
            </a:r>
            <a:r>
              <a:rPr lang="ja-JP" altLang="en-US" sz="1600" dirty="0">
                <a:solidFill>
                  <a:schemeClr val="tx1"/>
                </a:solidFill>
              </a:rPr>
              <a:t>空白のまま</a:t>
            </a:r>
            <a:r>
              <a:rPr lang="en-US" altLang="ja-JP" sz="1600" dirty="0">
                <a:solidFill>
                  <a:schemeClr val="tx1"/>
                </a:solidFill>
              </a:rPr>
              <a:t>)</a:t>
            </a:r>
          </a:p>
          <a:p>
            <a:r>
              <a:rPr kumimoji="1" lang="ja-JP" altLang="en-US" sz="1600" dirty="0">
                <a:solidFill>
                  <a:schemeClr val="tx1"/>
                </a:solidFill>
              </a:rPr>
              <a:t>キープアライブ時間 </a:t>
            </a:r>
            <a:r>
              <a:rPr lang="en-US" altLang="ja-JP" sz="1600" dirty="0">
                <a:solidFill>
                  <a:schemeClr val="tx1"/>
                </a:solidFill>
              </a:rPr>
              <a:t>:</a:t>
            </a:r>
            <a:r>
              <a:rPr lang="ja-JP" altLang="en-US" sz="1600" dirty="0">
                <a:solidFill>
                  <a:schemeClr val="tx1"/>
                </a:solidFill>
              </a:rPr>
              <a:t> </a:t>
            </a:r>
            <a:r>
              <a:rPr lang="en-US" altLang="ja-JP" sz="1600" dirty="0">
                <a:solidFill>
                  <a:schemeClr val="tx1"/>
                </a:solidFill>
              </a:rPr>
              <a:t>60 </a:t>
            </a:r>
          </a:p>
          <a:p>
            <a:r>
              <a:rPr lang="ja-JP" altLang="en-US" sz="1600" dirty="0">
                <a:solidFill>
                  <a:schemeClr val="tx1"/>
                </a:solidFill>
              </a:rPr>
              <a:t>セッションの初期化 ：チェック</a:t>
            </a:r>
            <a:r>
              <a:rPr lang="en-US" altLang="ja-JP" sz="16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ユーザ名         ： </a:t>
            </a:r>
            <a:r>
              <a:rPr kumimoji="1" lang="en-US" altLang="ja-JP" sz="1600" dirty="0">
                <a:solidFill>
                  <a:schemeClr val="tx1"/>
                </a:solidFill>
              </a:rPr>
              <a:t>user</a:t>
            </a:r>
          </a:p>
          <a:p>
            <a:r>
              <a:rPr lang="ja-JP" altLang="en-US" sz="1600" dirty="0">
                <a:solidFill>
                  <a:schemeClr val="tx1"/>
                </a:solidFill>
              </a:rPr>
              <a:t>パスワード      ： </a:t>
            </a:r>
            <a:r>
              <a:rPr lang="en-US" altLang="ja-JP" sz="16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(2/3)</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user/feeds/temp</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(3/3)</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user/feeds/hum</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6426893" y="1225949"/>
            <a:ext cx="4907641" cy="3880917"/>
            <a:chOff x="5873439" y="0"/>
            <a:chExt cx="4907641" cy="3880917"/>
          </a:xfrm>
        </p:grpSpPr>
        <p:pic>
          <p:nvPicPr>
            <p:cNvPr id="9" name="図 8"/>
            <p:cNvPicPr>
              <a:picLocks noChangeAspect="1"/>
            </p:cNvPicPr>
            <p:nvPr/>
          </p:nvPicPr>
          <p:blipFill>
            <a:blip r:embed="rId2"/>
            <a:stretch>
              <a:fillRect/>
            </a:stretch>
          </p:blipFill>
          <p:spPr>
            <a:xfrm>
              <a:off x="5873439" y="0"/>
              <a:ext cx="4907641" cy="3880917"/>
            </a:xfrm>
            <a:prstGeom prst="rect">
              <a:avLst/>
            </a:prstGeom>
          </p:spPr>
        </p:pic>
        <p:sp>
          <p:nvSpPr>
            <p:cNvPr id="12" name="角丸四角形 11"/>
            <p:cNvSpPr/>
            <p:nvPr/>
          </p:nvSpPr>
          <p:spPr>
            <a:xfrm>
              <a:off x="8650705" y="3358914"/>
              <a:ext cx="657727"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グループ化 9"/>
          <p:cNvGrpSpPr/>
          <p:nvPr/>
        </p:nvGrpSpPr>
        <p:grpSpPr>
          <a:xfrm>
            <a:off x="400324" y="1225949"/>
            <a:ext cx="5015778" cy="3358914"/>
            <a:chOff x="436418" y="2977083"/>
            <a:chExt cx="5015778" cy="3358914"/>
          </a:xfrm>
        </p:grpSpPr>
        <p:pic>
          <p:nvPicPr>
            <p:cNvPr id="5" name="図 4"/>
            <p:cNvPicPr>
              <a:picLocks noChangeAspect="1"/>
            </p:cNvPicPr>
            <p:nvPr/>
          </p:nvPicPr>
          <p:blipFill>
            <a:blip r:embed="rId3"/>
            <a:stretch>
              <a:fillRect/>
            </a:stretch>
          </p:blipFill>
          <p:spPr>
            <a:xfrm>
              <a:off x="436418" y="2977083"/>
              <a:ext cx="5015778" cy="3358914"/>
            </a:xfrm>
            <a:prstGeom prst="rect">
              <a:avLst/>
            </a:prstGeom>
          </p:spPr>
        </p:pic>
        <p:sp>
          <p:nvSpPr>
            <p:cNvPr id="8" name="角丸四角形 7"/>
            <p:cNvSpPr/>
            <p:nvPr/>
          </p:nvSpPr>
          <p:spPr>
            <a:xfrm>
              <a:off x="3705726" y="3826042"/>
              <a:ext cx="1383631" cy="144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p:cNvSpPr txBox="1"/>
          <p:nvPr/>
        </p:nvSpPr>
        <p:spPr>
          <a:xfrm>
            <a:off x="3206561" y="5315286"/>
            <a:ext cx="7497298" cy="923330"/>
          </a:xfrm>
          <a:prstGeom prst="rect">
            <a:avLst/>
          </a:prstGeom>
          <a:noFill/>
        </p:spPr>
        <p:txBody>
          <a:bodyPr wrap="square" rtlCol="0">
            <a:spAutoFit/>
          </a:bodyPr>
          <a:lstStyle/>
          <a:p>
            <a:r>
              <a:rPr lang="ja-JP" altLang="en-US" dirty="0"/>
              <a:t>インストールファイルのサイズは約</a:t>
            </a:r>
            <a:r>
              <a:rPr lang="en-US" altLang="ja-JP" dirty="0"/>
              <a:t>106MB</a:t>
            </a:r>
            <a:r>
              <a:rPr lang="ja-JP" altLang="en-US" dirty="0"/>
              <a:t>です。</a:t>
            </a:r>
            <a:endParaRPr lang="en-US" altLang="ja-JP" dirty="0"/>
          </a:p>
          <a:p>
            <a:r>
              <a:rPr lang="ja-JP" altLang="en-US" dirty="0"/>
              <a:t>ダウンロード後、インストールファイルをダブルクリックして</a:t>
            </a:r>
            <a:endParaRPr lang="en-US" altLang="ja-JP" dirty="0"/>
          </a:p>
          <a:p>
            <a:r>
              <a:rPr lang="ja-JP" altLang="en-US" dirty="0"/>
              <a:t>デフォルトの設定でインストールしてください。</a:t>
            </a:r>
            <a:endParaRPr lang="en-US" dirty="0"/>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endParaRPr lang="en-US" dirty="0"/>
          </a:p>
        </p:txBody>
      </p:sp>
    </p:spTree>
    <p:extLst>
      <p:ext uri="{BB962C8B-B14F-4D97-AF65-F5344CB8AC3E}">
        <p14:creationId xmlns:p14="http://schemas.microsoft.com/office/powerpoint/2010/main" val="1907488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4D739F-5E9D-479A-AA2F-51B99E68945D}"/>
              </a:ext>
            </a:extLst>
          </p:cNvPr>
          <p:cNvPicPr>
            <a:picLocks noChangeAspect="1"/>
          </p:cNvPicPr>
          <p:nvPr/>
        </p:nvPicPr>
        <p:blipFill>
          <a:blip r:embed="rId2"/>
          <a:stretch>
            <a:fillRect/>
          </a:stretch>
        </p:blipFill>
        <p:spPr>
          <a:xfrm>
            <a:off x="2847998" y="2240582"/>
            <a:ext cx="6182625"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669746" y="3336955"/>
            <a:ext cx="358889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a:t>
            </a:r>
            <a:endParaRPr lang="en-US" altLang="ja-JP" sz="2400" dirty="0">
              <a:latin typeface="+mn-ea"/>
            </a:endParaRPr>
          </a:p>
          <a:p>
            <a:pPr marL="0" indent="0">
              <a:buNone/>
            </a:pPr>
            <a:r>
              <a:rPr lang="en-US" altLang="ja-JP" sz="2400" dirty="0">
                <a:latin typeface="+mn-ea"/>
              </a:rPr>
              <a:t>    </a:t>
            </a:r>
            <a:r>
              <a:rPr lang="ja-JP" altLang="en-US" sz="2400" dirty="0">
                <a:latin typeface="+mn-ea"/>
              </a:rPr>
              <a:t>環境に合わせて変更します。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“Camps-guest ";</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“9a7vnkoz4 ";</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
        <p:nvSpPr>
          <p:cNvPr id="5" name="四角形吹き出し 10">
            <a:extLst>
              <a:ext uri="{FF2B5EF4-FFF2-40B4-BE49-F238E27FC236}">
                <a16:creationId xmlns:a16="http://schemas.microsoft.com/office/drawing/2014/main" id="{900D3765-22BC-451A-89BD-04A9B6A9B362}"/>
              </a:ext>
            </a:extLst>
          </p:cNvPr>
          <p:cNvSpPr/>
          <p:nvPr/>
        </p:nvSpPr>
        <p:spPr>
          <a:xfrm>
            <a:off x="8361843" y="3128246"/>
            <a:ext cx="1530131" cy="601507"/>
          </a:xfrm>
          <a:prstGeom prst="wedgeRectCallout">
            <a:avLst>
              <a:gd name="adj1" fmla="val -49232"/>
              <a:gd name="adj2" fmla="val 817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次ページ参照</a:t>
            </a:r>
          </a:p>
        </p:txBody>
      </p:sp>
    </p:spTree>
    <p:extLst>
      <p:ext uri="{BB962C8B-B14F-4D97-AF65-F5344CB8AC3E}">
        <p14:creationId xmlns:p14="http://schemas.microsoft.com/office/powerpoint/2010/main" val="1123835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4348831" y="1765321"/>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4329094" y="5107401"/>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5218054" y="2260244"/>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14ADD7D6-A165-4E85-9509-9035082BD91E}"/>
              </a:ext>
            </a:extLst>
          </p:cNvPr>
          <p:cNvPicPr>
            <a:picLocks noChangeAspect="1"/>
          </p:cNvPicPr>
          <p:nvPr/>
        </p:nvPicPr>
        <p:blipFill rotWithShape="1">
          <a:blip r:embed="rId3"/>
          <a:srcRect t="38247" r="91572"/>
          <a:stretch/>
        </p:blipFill>
        <p:spPr>
          <a:xfrm>
            <a:off x="1670570" y="2355608"/>
            <a:ext cx="1913641" cy="3943592"/>
          </a:xfrm>
          <a:prstGeom prst="rect">
            <a:avLst/>
          </a:prstGeom>
        </p:spPr>
      </p:pic>
      <p:sp>
        <p:nvSpPr>
          <p:cNvPr id="5" name="矢印: 右 4">
            <a:extLst>
              <a:ext uri="{FF2B5EF4-FFF2-40B4-BE49-F238E27FC236}">
                <a16:creationId xmlns:a16="http://schemas.microsoft.com/office/drawing/2014/main" id="{26FDA222-7B77-417D-84B0-52BD41A8F6E5}"/>
              </a:ext>
            </a:extLst>
          </p:cNvPr>
          <p:cNvSpPr/>
          <p:nvPr/>
        </p:nvSpPr>
        <p:spPr>
          <a:xfrm>
            <a:off x="3826622" y="3504588"/>
            <a:ext cx="294918" cy="716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1AB42A-73C1-4392-AD91-8AC32C5A1476}"/>
              </a:ext>
            </a:extLst>
          </p:cNvPr>
          <p:cNvSpPr/>
          <p:nvPr/>
        </p:nvSpPr>
        <p:spPr>
          <a:xfrm>
            <a:off x="2083325" y="3921550"/>
            <a:ext cx="146115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68236C-AED2-4E66-9A94-CFEC134FE642}"/>
              </a:ext>
            </a:extLst>
          </p:cNvPr>
          <p:cNvSpPr/>
          <p:nvPr/>
        </p:nvSpPr>
        <p:spPr>
          <a:xfrm>
            <a:off x="1488407" y="6059905"/>
            <a:ext cx="48179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7519901-0B25-4264-8212-B80E8F9F0513}"/>
              </a:ext>
            </a:extLst>
          </p:cNvPr>
          <p:cNvSpPr/>
          <p:nvPr/>
        </p:nvSpPr>
        <p:spPr>
          <a:xfrm>
            <a:off x="1970202" y="3318235"/>
            <a:ext cx="1461155" cy="19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640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(5) STM32</a:t>
            </a:r>
            <a:r>
              <a:rPr lang="ja-JP" altLang="en-US" sz="2400" dirty="0">
                <a:latin typeface="+mn-ea"/>
              </a:rPr>
              <a:t>へサンプルプログラムの書き込み</a:t>
            </a:r>
            <a:endParaRPr lang="en-US" altLang="ja-JP" sz="2400" dirty="0">
              <a:latin typeface="+mn-ea"/>
            </a:endParaRPr>
          </a:p>
          <a:p>
            <a:pPr marL="0" indent="0">
              <a:buNone/>
            </a:pPr>
            <a:r>
              <a:rPr lang="en-US" altLang="ja-JP" sz="2400" dirty="0">
                <a:latin typeface="+mn-ea"/>
              </a:rPr>
              <a:t>(6) </a:t>
            </a:r>
            <a:r>
              <a:rPr lang="en-US" altLang="ja-JP" sz="2400" dirty="0"/>
              <a:t>USB</a:t>
            </a:r>
            <a:r>
              <a:rPr lang="ja-JP" altLang="en-US" sz="2400" dirty="0"/>
              <a:t>を経由して送られてくるデータを</a:t>
            </a:r>
            <a:r>
              <a:rPr lang="ja-JP" altLang="en-US" sz="2400" dirty="0">
                <a:latin typeface="+mn-ea"/>
              </a:rPr>
              <a:t>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(7)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(8)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a:t>
            </a:r>
            <a:r>
              <a:rPr lang="en-US" altLang="ja-JP" sz="2400" dirty="0"/>
              <a:t>USB</a:t>
            </a:r>
            <a:r>
              <a:rPr lang="ja-JP" altLang="en-US" sz="2400" dirty="0"/>
              <a:t>を経由して送られてくるデータが</a:t>
            </a:r>
            <a:r>
              <a:rPr lang="ja-JP" altLang="en-US" sz="2400" dirty="0">
                <a:latin typeface="+mn-ea"/>
              </a:rPr>
              <a:t>出力されない場合</a:t>
            </a:r>
            <a:endParaRPr lang="en-US" altLang="ja-JP" sz="2400" dirty="0">
              <a:latin typeface="+mn-ea"/>
            </a:endParaRPr>
          </a:p>
          <a:p>
            <a:pPr marL="0" indent="0">
              <a:buNone/>
            </a:pPr>
            <a:r>
              <a:rPr lang="en-US" altLang="ja-JP" sz="2400" dirty="0">
                <a:latin typeface="+mn-ea"/>
              </a:rPr>
              <a:t> </a:t>
            </a:r>
            <a:r>
              <a:rPr lang="en-US" altLang="ja-JP" sz="2400" dirty="0"/>
              <a:t>USB</a:t>
            </a:r>
            <a:r>
              <a:rPr lang="ja-JP" altLang="en-US" sz="2400" dirty="0"/>
              <a:t>を経由して送られてくるデータが</a:t>
            </a:r>
            <a:r>
              <a:rPr lang="ja-JP" altLang="en-US" sz="2400" dirty="0">
                <a:latin typeface="+mn-ea"/>
              </a:rPr>
              <a:t>出力されない場合などはセンサーボード上</a:t>
            </a:r>
            <a:endParaRPr lang="en-US" altLang="ja-JP" sz="2400" dirty="0">
              <a:latin typeface="+mn-ea"/>
            </a:endParaRPr>
          </a:p>
          <a:p>
            <a:pPr marL="0" indent="0">
              <a:buNone/>
            </a:pPr>
            <a:r>
              <a:rPr lang="ja-JP" altLang="en-US" sz="2400" dirty="0">
                <a:latin typeface="+mn-ea"/>
              </a:rPr>
              <a:t> の 「リセットボタン」を押下してみてください。</a:t>
            </a:r>
            <a:r>
              <a:rPr lang="en-US" altLang="ja-JP" sz="2400" dirty="0">
                <a:latin typeface="+mn-ea"/>
              </a:rPr>
              <a:t>(</a:t>
            </a:r>
            <a:r>
              <a:rPr lang="ja-JP" altLang="en-US" sz="2400" dirty="0">
                <a:latin typeface="+mn-ea"/>
              </a:rPr>
              <a:t>書き込み中は、絶対押さないこと！</a:t>
            </a:r>
            <a:r>
              <a:rPr lang="en-US" altLang="ja-JP" sz="2400" dirty="0">
                <a:latin typeface="+mn-ea"/>
              </a:rPr>
              <a:t>)</a:t>
            </a:r>
          </a:p>
          <a:p>
            <a:pPr marL="0" indent="0">
              <a:buNone/>
            </a:pPr>
            <a:endParaRPr lang="en-US" altLang="ja-JP" sz="2400" dirty="0">
              <a:latin typeface="+mn-ea"/>
            </a:endParaRPr>
          </a:p>
          <a:p>
            <a:pPr marL="0" indent="0">
              <a:buNone/>
            </a:pPr>
            <a:endParaRPr lang="ja-JP" altLang="en-US" sz="2000" dirty="0"/>
          </a:p>
        </p:txBody>
      </p:sp>
      <p:pic>
        <p:nvPicPr>
          <p:cNvPr id="10" name="図 9">
            <a:extLst>
              <a:ext uri="{FF2B5EF4-FFF2-40B4-BE49-F238E27FC236}">
                <a16:creationId xmlns:a16="http://schemas.microsoft.com/office/drawing/2014/main" id="{4A933DEA-ECD8-4F1D-BF51-5FE4D51943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953734"/>
            <a:ext cx="7754839" cy="4612354"/>
          </a:xfrm>
          <a:prstGeom prst="rect">
            <a:avLst/>
          </a:prstGeom>
        </p:spPr>
      </p:pic>
      <p:grpSp>
        <p:nvGrpSpPr>
          <p:cNvPr id="11" name="グループ化 10">
            <a:extLst>
              <a:ext uri="{FF2B5EF4-FFF2-40B4-BE49-F238E27FC236}">
                <a16:creationId xmlns:a16="http://schemas.microsoft.com/office/drawing/2014/main" id="{CB620B0E-BB41-4E5D-A4D8-93D24B56D6E1}"/>
              </a:ext>
            </a:extLst>
          </p:cNvPr>
          <p:cNvGrpSpPr/>
          <p:nvPr/>
        </p:nvGrpSpPr>
        <p:grpSpPr>
          <a:xfrm>
            <a:off x="2193528" y="3837909"/>
            <a:ext cx="2124308" cy="642500"/>
            <a:chOff x="6756880" y="3251527"/>
            <a:chExt cx="2124308" cy="642500"/>
          </a:xfrm>
        </p:grpSpPr>
        <p:sp>
          <p:nvSpPr>
            <p:cNvPr id="12" name="正方形/長方形 11">
              <a:extLst>
                <a:ext uri="{FF2B5EF4-FFF2-40B4-BE49-F238E27FC236}">
                  <a16:creationId xmlns:a16="http://schemas.microsoft.com/office/drawing/2014/main" id="{7B28A0D6-A42A-4762-A8B3-B8F1F29D7869}"/>
                </a:ext>
              </a:extLst>
            </p:cNvPr>
            <p:cNvSpPr/>
            <p:nvPr/>
          </p:nvSpPr>
          <p:spPr>
            <a:xfrm>
              <a:off x="6756880" y="3251527"/>
              <a:ext cx="1426124" cy="642500"/>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リセット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ボタン</a:t>
              </a:r>
              <a:endParaRPr lang="en-US" dirty="0">
                <a:solidFill>
                  <a:schemeClr val="tx1"/>
                </a:solidFill>
                <a:latin typeface="Impact" panose="020B0806030902050204" pitchFamily="34" charset="0"/>
              </a:endParaRPr>
            </a:p>
          </p:txBody>
        </p:sp>
        <p:sp>
          <p:nvSpPr>
            <p:cNvPr id="13" name="正方形/長方形 12">
              <a:extLst>
                <a:ext uri="{FF2B5EF4-FFF2-40B4-BE49-F238E27FC236}">
                  <a16:creationId xmlns:a16="http://schemas.microsoft.com/office/drawing/2014/main" id="{06E13728-14EE-4F3B-A891-9AB875BC5B1A}"/>
                </a:ext>
              </a:extLst>
            </p:cNvPr>
            <p:cNvSpPr/>
            <p:nvPr/>
          </p:nvSpPr>
          <p:spPr>
            <a:xfrm>
              <a:off x="8496685" y="3371842"/>
              <a:ext cx="384503" cy="40186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線コネクタ 13">
              <a:extLst>
                <a:ext uri="{FF2B5EF4-FFF2-40B4-BE49-F238E27FC236}">
                  <a16:creationId xmlns:a16="http://schemas.microsoft.com/office/drawing/2014/main" id="{5863DD16-01D1-4164-9460-126D0749E581}"/>
                </a:ext>
              </a:extLst>
            </p:cNvPr>
            <p:cNvCxnSpPr>
              <a:cxnSpLocks/>
              <a:stCxn id="12" idx="3"/>
              <a:endCxn id="13" idx="1"/>
            </p:cNvCxnSpPr>
            <p:nvPr/>
          </p:nvCxnSpPr>
          <p:spPr>
            <a:xfrm>
              <a:off x="8183004" y="3572777"/>
              <a:ext cx="31368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1746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 </a:t>
            </a:r>
            <a:r>
              <a:rPr lang="en-US" altLang="ja-JP" sz="2400" dirty="0"/>
              <a:t>USB</a:t>
            </a:r>
            <a:r>
              <a:rPr lang="ja-JP" altLang="en-US" sz="2400" dirty="0"/>
              <a:t>を経由して送られてくるデータが</a:t>
            </a:r>
            <a:r>
              <a:rPr lang="ja-JP" altLang="en-US" sz="2400" dirty="0">
                <a:latin typeface="+mn-ea"/>
              </a:rPr>
              <a:t>出力されない場合</a:t>
            </a:r>
            <a:endParaRPr lang="en-US" altLang="ja-JP" sz="2400" dirty="0">
              <a:latin typeface="+mn-ea"/>
            </a:endParaRPr>
          </a:p>
          <a:p>
            <a:pPr marL="0" indent="0">
              <a:buNone/>
            </a:pPr>
            <a:r>
              <a:rPr lang="en-US" altLang="ja-JP" sz="2400" dirty="0">
                <a:latin typeface="+mn-ea"/>
              </a:rPr>
              <a:t>      Arduino IDE</a:t>
            </a:r>
            <a:r>
              <a:rPr lang="ja-JP" altLang="en-US" sz="2400" dirty="0">
                <a:latin typeface="+mn-ea"/>
              </a:rPr>
              <a:t>のメニュー  「ツール」 </a:t>
            </a:r>
            <a:r>
              <a:rPr lang="en-US" altLang="ja-JP" sz="2400" dirty="0">
                <a:latin typeface="+mn-ea"/>
              </a:rPr>
              <a:t>- </a:t>
            </a:r>
            <a:r>
              <a:rPr lang="ja-JP" altLang="en-US" sz="2400" dirty="0">
                <a:latin typeface="+mn-ea"/>
              </a:rPr>
              <a:t>「シリアルポート」が接続されているかどうか</a:t>
            </a:r>
            <a:endParaRPr lang="en-US" altLang="ja-JP" sz="2400" dirty="0">
              <a:latin typeface="+mn-ea"/>
            </a:endParaRPr>
          </a:p>
          <a:p>
            <a:pPr marL="0" indent="0">
              <a:buNone/>
            </a:pPr>
            <a:r>
              <a:rPr lang="ja-JP" altLang="en-US" sz="2400" dirty="0">
                <a:latin typeface="+mn-ea"/>
              </a:rPr>
              <a:t>      確認してみてください。</a:t>
            </a:r>
            <a:endParaRPr lang="en-US" altLang="ja-JP" sz="2400" dirty="0">
              <a:latin typeface="+mn-ea"/>
            </a:endParaRPr>
          </a:p>
          <a:p>
            <a:pPr marL="0" indent="0">
              <a:buNone/>
            </a:pPr>
            <a:r>
              <a:rPr lang="en-US" altLang="ja-JP" sz="2400" dirty="0">
                <a:latin typeface="+mn-ea"/>
              </a:rPr>
              <a:t>     </a:t>
            </a:r>
          </a:p>
          <a:p>
            <a:pPr marL="0" indent="0">
              <a:buNone/>
            </a:pPr>
            <a:endParaRPr lang="ja-JP" altLang="en-US" sz="2000" dirty="0"/>
          </a:p>
        </p:txBody>
      </p:sp>
      <p:pic>
        <p:nvPicPr>
          <p:cNvPr id="7" name="図 6">
            <a:extLst>
              <a:ext uri="{FF2B5EF4-FFF2-40B4-BE49-F238E27FC236}">
                <a16:creationId xmlns:a16="http://schemas.microsoft.com/office/drawing/2014/main" id="{B7912DC9-417E-4EBD-9B2E-08D0C650D9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57525" y="1943099"/>
            <a:ext cx="6365731" cy="4829175"/>
          </a:xfrm>
          <a:prstGeom prst="rect">
            <a:avLst/>
          </a:prstGeom>
        </p:spPr>
      </p:pic>
    </p:spTree>
    <p:extLst>
      <p:ext uri="{BB962C8B-B14F-4D97-AF65-F5344CB8AC3E}">
        <p14:creationId xmlns:p14="http://schemas.microsoft.com/office/powerpoint/2010/main" val="2052690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6137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ja-JP" altLang="en-US" sz="2400" dirty="0">
                <a:latin typeface="+mn-ea"/>
              </a:rPr>
              <a:t>につながらない場合</a:t>
            </a:r>
            <a:endParaRPr lang="en-US" altLang="ja-JP" sz="2400" dirty="0">
              <a:latin typeface="+mn-ea"/>
            </a:endParaRPr>
          </a:p>
          <a:p>
            <a:pPr marL="0" indent="0">
              <a:buNone/>
            </a:pPr>
            <a:r>
              <a:rPr lang="en-US" altLang="ja-JP" sz="2400" dirty="0">
                <a:latin typeface="+mn-ea"/>
              </a:rPr>
              <a:t>      </a:t>
            </a:r>
            <a:r>
              <a:rPr lang="en-US" altLang="ja-JP" sz="2400" dirty="0" err="1">
                <a:latin typeface="+mn-ea"/>
              </a:rPr>
              <a:t>WiFi</a:t>
            </a:r>
            <a:r>
              <a:rPr lang="ja-JP" altLang="en-US" sz="2400" dirty="0">
                <a:latin typeface="+mn-ea"/>
              </a:rPr>
              <a:t>ルータ にたくさんの機器が接続されると、接続待ちや遅延が発生して</a:t>
            </a:r>
            <a:endParaRPr lang="en-US" altLang="ja-JP" sz="2400" dirty="0">
              <a:latin typeface="+mn-ea"/>
            </a:endParaRPr>
          </a:p>
          <a:p>
            <a:pPr marL="0" indent="0">
              <a:buNone/>
            </a:pPr>
            <a:r>
              <a:rPr lang="ja-JP" altLang="en-US" sz="2400" dirty="0">
                <a:latin typeface="+mn-ea"/>
              </a:rPr>
              <a:t>      うまくつながらない場合があります。この場合以下をチャレンジ！</a:t>
            </a:r>
            <a:endParaRPr lang="en-US" altLang="ja-JP" sz="2400" dirty="0">
              <a:latin typeface="+mn-ea"/>
            </a:endParaRPr>
          </a:p>
          <a:p>
            <a:pPr marL="0" indent="0">
              <a:buNone/>
            </a:pPr>
            <a:endParaRPr lang="en-US" altLang="ja-JP" sz="2400" dirty="0">
              <a:latin typeface="+mn-ea"/>
            </a:endParaRPr>
          </a:p>
          <a:p>
            <a:pPr marL="0" indent="0">
              <a:buNone/>
            </a:pPr>
            <a:r>
              <a:rPr lang="ja-JP" altLang="en-US" sz="2400" dirty="0">
                <a:latin typeface="+mn-ea"/>
              </a:rPr>
              <a:t>       </a:t>
            </a:r>
            <a:r>
              <a:rPr lang="en-US" altLang="ja-JP" sz="2400" dirty="0">
                <a:latin typeface="+mn-ea"/>
              </a:rPr>
              <a:t>(a) STM32</a:t>
            </a:r>
            <a:r>
              <a:rPr lang="ja-JP" altLang="en-US" sz="2400" dirty="0">
                <a:latin typeface="+mn-ea"/>
              </a:rPr>
              <a:t>の</a:t>
            </a:r>
            <a:r>
              <a:rPr lang="en-US" altLang="ja-JP" sz="2400" dirty="0">
                <a:latin typeface="+mn-ea"/>
              </a:rPr>
              <a:t>USB</a:t>
            </a:r>
            <a:r>
              <a:rPr lang="ja-JP" altLang="en-US" sz="2400" dirty="0">
                <a:latin typeface="+mn-ea"/>
              </a:rPr>
              <a:t>を別ポートにさす</a:t>
            </a:r>
            <a:endParaRPr lang="en-US" altLang="ja-JP" sz="2400" dirty="0">
              <a:latin typeface="+mn-ea"/>
            </a:endParaRPr>
          </a:p>
          <a:p>
            <a:pPr marL="0" indent="0">
              <a:buNone/>
            </a:pPr>
            <a:r>
              <a:rPr lang="ja-JP" altLang="en-US" sz="2400" dirty="0">
                <a:latin typeface="+mn-ea"/>
              </a:rPr>
              <a:t>            なぜか治る場合がある</a:t>
            </a:r>
            <a:endParaRPr lang="en-US" altLang="ja-JP" sz="2400" dirty="0">
              <a:latin typeface="+mn-ea"/>
            </a:endParaRPr>
          </a:p>
          <a:p>
            <a:pPr marL="0" indent="0">
              <a:buNone/>
            </a:pPr>
            <a:r>
              <a:rPr lang="ja-JP" altLang="en-US" sz="2400" dirty="0">
                <a:latin typeface="+mn-ea"/>
              </a:rPr>
              <a:t>　 　  </a:t>
            </a:r>
            <a:r>
              <a:rPr lang="en-US" altLang="ja-JP" sz="2400" dirty="0">
                <a:latin typeface="+mn-ea"/>
              </a:rPr>
              <a:t>(b) PC</a:t>
            </a:r>
            <a:r>
              <a:rPr lang="ja-JP" altLang="en-US" sz="2400" dirty="0">
                <a:latin typeface="+mn-ea"/>
              </a:rPr>
              <a:t>をコンセントにさす</a:t>
            </a:r>
            <a:endParaRPr lang="en-US" altLang="ja-JP" sz="2400" dirty="0">
              <a:latin typeface="+mn-ea"/>
            </a:endParaRPr>
          </a:p>
          <a:p>
            <a:pPr marL="0" indent="0">
              <a:buNone/>
            </a:pPr>
            <a:r>
              <a:rPr lang="ja-JP" altLang="en-US" sz="2400" dirty="0">
                <a:latin typeface="+mn-ea"/>
              </a:rPr>
              <a:t>　          </a:t>
            </a:r>
            <a:r>
              <a:rPr lang="en-US" altLang="ja-JP" sz="2400" dirty="0">
                <a:latin typeface="+mn-ea"/>
              </a:rPr>
              <a:t>(</a:t>
            </a:r>
            <a:r>
              <a:rPr lang="ja-JP" altLang="en-US" sz="2400" dirty="0">
                <a:latin typeface="+mn-ea"/>
              </a:rPr>
              <a:t>バッテリ駆動の場合、電流が足りない場合可能性あり</a:t>
            </a:r>
            <a:r>
              <a:rPr lang="en-US" altLang="ja-JP" sz="2400" dirty="0">
                <a:latin typeface="+mn-ea"/>
              </a:rPr>
              <a:t>)</a:t>
            </a:r>
          </a:p>
          <a:p>
            <a:pPr marL="0" indent="0">
              <a:buNone/>
            </a:pPr>
            <a:r>
              <a:rPr lang="ja-JP" altLang="en-US" sz="2400" dirty="0">
                <a:latin typeface="+mn-ea"/>
              </a:rPr>
              <a:t>       </a:t>
            </a:r>
            <a:r>
              <a:rPr lang="en-US" altLang="ja-JP" sz="2400" dirty="0">
                <a:latin typeface="+mn-ea"/>
              </a:rPr>
              <a:t>(c) </a:t>
            </a:r>
            <a:r>
              <a:rPr lang="ja-JP" altLang="en-US" sz="2400" dirty="0">
                <a:latin typeface="+mn-ea"/>
              </a:rPr>
              <a:t>別の</a:t>
            </a:r>
            <a:r>
              <a:rPr lang="en-US" altLang="ja-JP" sz="2400" dirty="0" err="1">
                <a:latin typeface="+mn-ea"/>
              </a:rPr>
              <a:t>WiFi</a:t>
            </a:r>
            <a:r>
              <a:rPr lang="ja-JP" altLang="en-US" sz="2400" dirty="0">
                <a:latin typeface="+mn-ea"/>
              </a:rPr>
              <a:t>ルータを使用する</a:t>
            </a:r>
            <a:endParaRPr lang="en-US" altLang="ja-JP" sz="2400" dirty="0">
              <a:latin typeface="+mn-ea"/>
            </a:endParaRPr>
          </a:p>
          <a:p>
            <a:pPr marL="0" indent="0">
              <a:buNone/>
            </a:pPr>
            <a:r>
              <a:rPr lang="ja-JP" altLang="en-US" sz="2400" dirty="0">
                <a:latin typeface="+mn-ea"/>
              </a:rPr>
              <a:t>            接続数の少ない個人ルータ等にするのがよいかと思われる。</a:t>
            </a:r>
            <a:endParaRPr lang="en-US" altLang="ja-JP" sz="2400" dirty="0">
              <a:latin typeface="+mn-ea"/>
            </a:endParaRPr>
          </a:p>
          <a:p>
            <a:pPr marL="0" indent="0">
              <a:buNone/>
            </a:pPr>
            <a:r>
              <a:rPr lang="ja-JP" altLang="en-US" sz="2400" dirty="0">
                <a:latin typeface="+mn-ea"/>
              </a:rPr>
              <a:t>            携帯電話やノート</a:t>
            </a:r>
            <a:r>
              <a:rPr lang="en-US" altLang="ja-JP" sz="2400" dirty="0">
                <a:latin typeface="+mn-ea"/>
              </a:rPr>
              <a:t>PC</a:t>
            </a:r>
            <a:r>
              <a:rPr lang="ja-JP" altLang="en-US" sz="2400" dirty="0">
                <a:latin typeface="+mn-ea"/>
              </a:rPr>
              <a:t>のテザリング等も有効</a:t>
            </a:r>
            <a:endParaRPr lang="en-US" altLang="ja-JP" sz="2400" dirty="0">
              <a:latin typeface="+mn-ea"/>
            </a:endParaRPr>
          </a:p>
          <a:p>
            <a:pPr marL="0" indent="0">
              <a:buNone/>
            </a:pPr>
            <a:r>
              <a:rPr lang="ja-JP" altLang="en-US" sz="2400" dirty="0">
                <a:latin typeface="+mn-ea"/>
              </a:rPr>
              <a:t>       </a:t>
            </a:r>
            <a:r>
              <a:rPr lang="en-US" altLang="ja-JP" sz="2400" dirty="0">
                <a:latin typeface="+mn-ea"/>
              </a:rPr>
              <a:t>(d) </a:t>
            </a:r>
            <a:r>
              <a:rPr lang="en-US" altLang="ja-JP" sz="2400" dirty="0" err="1">
                <a:latin typeface="+mn-ea"/>
              </a:rPr>
              <a:t>WiFi</a:t>
            </a:r>
            <a:r>
              <a:rPr lang="ja-JP" altLang="en-US" sz="2400" dirty="0">
                <a:latin typeface="+mn-ea"/>
              </a:rPr>
              <a:t>ルータを再起動する</a:t>
            </a:r>
            <a:endParaRPr lang="en-US" altLang="ja-JP" sz="2400" dirty="0">
              <a:latin typeface="+mn-ea"/>
            </a:endParaRPr>
          </a:p>
          <a:p>
            <a:pPr marL="0" indent="0">
              <a:buNone/>
            </a:pPr>
            <a:r>
              <a:rPr lang="ja-JP" altLang="en-US" sz="2400" dirty="0">
                <a:latin typeface="+mn-ea"/>
              </a:rPr>
              <a:t>            </a:t>
            </a:r>
            <a:r>
              <a:rPr lang="en-US" altLang="ja-JP" sz="2400" dirty="0" err="1">
                <a:latin typeface="+mn-ea"/>
              </a:rPr>
              <a:t>WiFi</a:t>
            </a:r>
            <a:r>
              <a:rPr lang="ja-JP" altLang="en-US" sz="2400" dirty="0">
                <a:latin typeface="+mn-ea"/>
              </a:rPr>
              <a:t>ルータに老廃物がたまっている可能性あり</a:t>
            </a:r>
            <a:endParaRPr lang="en-US" altLang="ja-JP" sz="2400" dirty="0">
              <a:latin typeface="+mn-ea"/>
            </a:endParaRPr>
          </a:p>
          <a:p>
            <a:pPr marL="0" indent="0">
              <a:buNone/>
            </a:pPr>
            <a:endParaRPr lang="ja-JP" altLang="en-US" sz="2000" dirty="0"/>
          </a:p>
        </p:txBody>
      </p:sp>
    </p:spTree>
    <p:extLst>
      <p:ext uri="{BB962C8B-B14F-4D97-AF65-F5344CB8AC3E}">
        <p14:creationId xmlns:p14="http://schemas.microsoft.com/office/powerpoint/2010/main" val="1925663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 </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870149"/>
            <a:ext cx="10515600" cy="2040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r>
              <a:rPr lang="en-US" altLang="ja-JP" dirty="0">
                <a:latin typeface="+mn-ea"/>
              </a:rPr>
              <a:t>6-2 MQTT dash </a:t>
            </a:r>
            <a:r>
              <a:rPr lang="ja-JP" altLang="en-US" dirty="0">
                <a:latin typeface="+mn-ea"/>
              </a:rPr>
              <a:t>の設定</a:t>
            </a:r>
            <a:endParaRPr lang="en-US" altLang="ja-JP" dirty="0">
              <a:latin typeface="+mn-ea"/>
            </a:endParaRPr>
          </a:p>
          <a:p>
            <a:pPr marL="0" indent="0">
              <a:buNone/>
            </a:pPr>
            <a:r>
              <a:rPr lang="ja-JP" altLang="en-US" dirty="0">
                <a:solidFill>
                  <a:srgbClr val="FF0000"/>
                </a:solidFill>
              </a:rPr>
              <a:t>今回は</a:t>
            </a:r>
            <a:r>
              <a:rPr lang="en-US" altLang="ja-JP" dirty="0">
                <a:solidFill>
                  <a:srgbClr val="FF0000"/>
                </a:solidFill>
              </a:rPr>
              <a:t>Android</a:t>
            </a:r>
            <a:r>
              <a:rPr lang="ja-JP" altLang="en-US" dirty="0">
                <a:solidFill>
                  <a:srgbClr val="FF0000"/>
                </a:solidFill>
              </a:rPr>
              <a:t> スマホのアプリで</a:t>
            </a:r>
            <a:r>
              <a:rPr lang="en-US" altLang="ja-JP" dirty="0">
                <a:solidFill>
                  <a:srgbClr val="FF0000"/>
                </a:solidFill>
              </a:rPr>
              <a:t>Node-RED</a:t>
            </a:r>
            <a:r>
              <a:rPr lang="ja-JP" altLang="en-US" dirty="0">
                <a:solidFill>
                  <a:srgbClr val="FF0000"/>
                </a:solidFill>
              </a:rPr>
              <a:t>からのデータを確認します。</a:t>
            </a:r>
            <a:endParaRPr lang="en-US" altLang="ja-JP" dirty="0">
              <a:solidFill>
                <a:srgbClr val="FF0000"/>
              </a:solidFill>
            </a:endParaRPr>
          </a:p>
          <a:p>
            <a:pPr marL="0" indent="0">
              <a:buNone/>
            </a:pPr>
            <a:r>
              <a:rPr lang="en-US" altLang="ja-JP" dirty="0">
                <a:solidFill>
                  <a:srgbClr val="FF0000"/>
                </a:solidFill>
              </a:rPr>
              <a:t>iPhone</a:t>
            </a:r>
            <a:r>
              <a:rPr lang="ja-JP" altLang="en-US" dirty="0">
                <a:solidFill>
                  <a:srgbClr val="FF0000"/>
                </a:solidFill>
              </a:rPr>
              <a:t>の場合は別のアプリを試してください。</a:t>
            </a:r>
            <a:endParaRPr lang="ja-JP" altLang="en-US" dirty="0">
              <a:solidFill>
                <a:srgbClr val="FF0000"/>
              </a:solidFill>
              <a:latin typeface="+mn-ea"/>
            </a:endParaRPr>
          </a:p>
        </p:txBody>
      </p:sp>
      <p:sp>
        <p:nvSpPr>
          <p:cNvPr id="41" name="テキスト ボックス 40">
            <a:extLst>
              <a:ext uri="{FF2B5EF4-FFF2-40B4-BE49-F238E27FC236}">
                <a16:creationId xmlns:a16="http://schemas.microsoft.com/office/drawing/2014/main" id="{301A2B90-BB62-4F12-9204-E13D5E338CB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に </a:t>
            </a:r>
            <a:r>
              <a:rPr lang="en-US" altLang="ja-JP" sz="2400" dirty="0"/>
              <a:t>Publisher</a:t>
            </a:r>
            <a:r>
              <a:rPr lang="ja-JP" altLang="en-US" sz="2400" dirty="0"/>
              <a:t>となるアプリをインストールし設定します。</a:t>
            </a:r>
            <a:endParaRPr lang="en-US" sz="2400" dirty="0"/>
          </a:p>
        </p:txBody>
      </p:sp>
    </p:spTree>
    <p:extLst>
      <p:ext uri="{BB962C8B-B14F-4D97-AF65-F5344CB8AC3E}">
        <p14:creationId xmlns:p14="http://schemas.microsoft.com/office/powerpoint/2010/main" val="221149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6-2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353191" y="2754156"/>
            <a:ext cx="3294157" cy="1619881"/>
          </a:xfrm>
          <a:prstGeom prst="wedgeRectCallout">
            <a:avLst>
              <a:gd name="adj1" fmla="val -62400"/>
              <a:gd name="adj2" fmla="val 1688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C8CA680A-01C9-4A77-9C2E-C8AE2FEEA4BA}"/>
              </a:ext>
            </a:extLst>
          </p:cNvPr>
          <p:cNvSpPr/>
          <p:nvPr/>
        </p:nvSpPr>
        <p:spPr>
          <a:xfrm>
            <a:off x="8881789" y="4211163"/>
            <a:ext cx="2423585" cy="1242659"/>
          </a:xfrm>
          <a:prstGeom prst="wedgeRectCallout">
            <a:avLst>
              <a:gd name="adj1" fmla="val -32450"/>
              <a:gd name="adj2" fmla="val -6336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IP</a:t>
            </a:r>
            <a:r>
              <a:rPr lang="ja-JP" altLang="en-US" sz="1600" dirty="0">
                <a:solidFill>
                  <a:schemeClr val="tx1"/>
                </a:solidFill>
              </a:rPr>
              <a:t>アドレスは</a:t>
            </a:r>
            <a:endParaRPr lang="en-US" altLang="ja-JP" sz="1600" dirty="0">
              <a:solidFill>
                <a:schemeClr val="tx1"/>
              </a:solidFill>
            </a:endParaRPr>
          </a:p>
          <a:p>
            <a:r>
              <a:rPr lang="en-US" altLang="ja-JP" sz="1600" dirty="0">
                <a:solidFill>
                  <a:schemeClr val="tx1"/>
                </a:solidFill>
              </a:rPr>
              <a:t>5-5 </a:t>
            </a:r>
            <a:r>
              <a:rPr lang="en-US" altLang="ja-JP" sz="1600" dirty="0">
                <a:solidFill>
                  <a:srgbClr val="00B050"/>
                </a:solidFill>
              </a:rPr>
              <a:t>STM32</a:t>
            </a:r>
            <a:r>
              <a:rPr lang="ja-JP" altLang="en-US" sz="1600" dirty="0">
                <a:solidFill>
                  <a:schemeClr val="tx1"/>
                </a:solidFill>
              </a:rPr>
              <a:t>にサンプルプログラムを書き込む の  </a:t>
            </a:r>
            <a:r>
              <a:rPr lang="en-US" altLang="ja-JP" sz="1600" dirty="0">
                <a:solidFill>
                  <a:schemeClr val="tx1"/>
                </a:solidFill>
              </a:rPr>
              <a:t>(4) </a:t>
            </a:r>
            <a:r>
              <a:rPr lang="ja-JP" altLang="en-US" sz="1600" dirty="0">
                <a:solidFill>
                  <a:schemeClr val="tx1"/>
                </a:solidFill>
              </a:rPr>
              <a:t>を参照</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753270"/>
            <a:ext cx="10515600" cy="2117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7-2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
        <p:nvSpPr>
          <p:cNvPr id="41" name="テキスト ボックス 40">
            <a:extLst>
              <a:ext uri="{FF2B5EF4-FFF2-40B4-BE49-F238E27FC236}">
                <a16:creationId xmlns:a16="http://schemas.microsoft.com/office/drawing/2014/main" id="{788E34D1-3E14-4FAA-A6A0-671DB8026E2B}"/>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STM32 </a:t>
            </a:r>
            <a:r>
              <a:rPr lang="ja-JP" altLang="en-US" sz="2400" dirty="0"/>
              <a:t>から</a:t>
            </a:r>
            <a:r>
              <a:rPr lang="ja-JP" altLang="en-US" sz="2400" dirty="0">
                <a:solidFill>
                  <a:srgbClr val="00B050"/>
                </a:solidFill>
              </a:rPr>
              <a:t>スマホ</a:t>
            </a:r>
            <a:r>
              <a:rPr lang="ja-JP" altLang="en-US" sz="2400" dirty="0"/>
              <a:t>にデータが届いていることを確認します。</a:t>
            </a:r>
            <a:endParaRPr lang="en-US" sz="2400" dirty="0"/>
          </a:p>
        </p:txBody>
      </p:sp>
    </p:spTree>
    <p:extLst>
      <p:ext uri="{BB962C8B-B14F-4D97-AF65-F5344CB8AC3E}">
        <p14:creationId xmlns:p14="http://schemas.microsoft.com/office/powerpoint/2010/main" val="3142388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7-1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7-2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2525215"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3" y="1227629"/>
            <a:ext cx="3176942" cy="4669756"/>
          </a:xfrm>
          <a:prstGeom prst="rect">
            <a:avLst/>
          </a:prstGeom>
        </p:spPr>
      </p:pic>
      <p:sp>
        <p:nvSpPr>
          <p:cNvPr id="2" name="フリーフォーム: 図形 1">
            <a:extLst>
              <a:ext uri="{FF2B5EF4-FFF2-40B4-BE49-F238E27FC236}">
                <a16:creationId xmlns:a16="http://schemas.microsoft.com/office/drawing/2014/main" id="{0BF1296D-A765-46A3-B390-DC684F68F126}"/>
              </a:ext>
            </a:extLst>
          </p:cNvPr>
          <p:cNvSpPr/>
          <p:nvPr/>
        </p:nvSpPr>
        <p:spPr>
          <a:xfrm>
            <a:off x="2469823" y="735291"/>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5822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4" y="1352079"/>
            <a:ext cx="3176941" cy="4462118"/>
          </a:xfrm>
          <a:prstGeom prst="rect">
            <a:avLst/>
          </a:prstGeom>
        </p:spPr>
      </p:pic>
      <p:sp>
        <p:nvSpPr>
          <p:cNvPr id="9" name="フリーフォーム: 図形 8">
            <a:extLst>
              <a:ext uri="{FF2B5EF4-FFF2-40B4-BE49-F238E27FC236}">
                <a16:creationId xmlns:a16="http://schemas.microsoft.com/office/drawing/2014/main" id="{ADF955C0-C859-4EE5-B866-02047E611CEB}"/>
              </a:ext>
            </a:extLst>
          </p:cNvPr>
          <p:cNvSpPr/>
          <p:nvPr/>
        </p:nvSpPr>
        <p:spPr>
          <a:xfrm>
            <a:off x="2498104" y="838988"/>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8365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958110"/>
            <a:ext cx="10515600" cy="1931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
        <p:nvSpPr>
          <p:cNvPr id="41" name="テキスト ボックス 40">
            <a:extLst>
              <a:ext uri="{FF2B5EF4-FFF2-40B4-BE49-F238E27FC236}">
                <a16:creationId xmlns:a16="http://schemas.microsoft.com/office/drawing/2014/main" id="{9485466A-8FDD-46C1-856E-88C9A098044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から </a:t>
            </a:r>
            <a:r>
              <a:rPr lang="en-US" altLang="ja-JP" sz="2400" dirty="0">
                <a:solidFill>
                  <a:srgbClr val="00B050"/>
                </a:solidFill>
              </a:rPr>
              <a:t>STM32</a:t>
            </a:r>
            <a:r>
              <a:rPr lang="ja-JP" altLang="en-US" sz="2400" dirty="0">
                <a:solidFill>
                  <a:srgbClr val="00B050"/>
                </a:solidFill>
              </a:rPr>
              <a:t> </a:t>
            </a:r>
            <a:r>
              <a:rPr lang="ja-JP" altLang="en-US" sz="2400" dirty="0"/>
              <a:t>のＬＥＤを操作します。</a:t>
            </a:r>
            <a:endParaRPr lang="en-US" sz="2400" dirty="0"/>
          </a:p>
        </p:txBody>
      </p:sp>
    </p:spTree>
    <p:extLst>
      <p:ext uri="{BB962C8B-B14F-4D97-AF65-F5344CB8AC3E}">
        <p14:creationId xmlns:p14="http://schemas.microsoft.com/office/powerpoint/2010/main" val="28510216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13203</TotalTime>
  <Words>6243</Words>
  <Application>Microsoft Office PowerPoint</Application>
  <PresentationFormat>ワイド画面</PresentationFormat>
  <Paragraphs>1115</Paragraphs>
  <Slides>120</Slides>
  <Notes>8</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120</vt:i4>
      </vt:variant>
    </vt:vector>
  </HeadingPairs>
  <TitlesOfParts>
    <vt:vector size="131" baseType="lpstr">
      <vt:lpstr>ＭＳ Ｐゴシック</vt:lpstr>
      <vt:lpstr>新細明體</vt:lpstr>
      <vt:lpstr>メイリオ</vt:lpstr>
      <vt:lpstr>Arial</vt:lpstr>
      <vt:lpstr>Arial Black</vt:lpstr>
      <vt:lpstr>Calibri</vt:lpstr>
      <vt:lpstr>Calibri Light</vt:lpstr>
      <vt:lpstr>Impact</vt:lpstr>
      <vt:lpstr>Segoe UI Light</vt:lpstr>
      <vt:lpstr>Wingdings 3</vt:lpstr>
      <vt:lpstr>Office テーマ</vt:lpstr>
      <vt:lpstr>PowerPoint プレゼンテーション</vt:lpstr>
      <vt:lpstr>IoT生体験＆公開プレハンズオン！</vt:lpstr>
      <vt:lpstr>ハンズオンでやりたいこと</vt:lpstr>
      <vt:lpstr>センサーボード・エッジ編（12/23予定）</vt:lpstr>
      <vt:lpstr>クラウド編（12/02予定）</vt:lpstr>
      <vt:lpstr>1 センサーボードをプログラミングするための下準備</vt:lpstr>
      <vt:lpstr>1-1 開発PCにArduino IDEをインストールする</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アンドロイドスマホにMQTT Dashをインストールする</vt:lpstr>
      <vt:lpstr>6-1 MQTT Dashのインストール</vt:lpstr>
      <vt:lpstr>6-2 MQTT dash の設定</vt:lpstr>
      <vt:lpstr>7 Node-REDに集めたデータをMQTT Dashで見る</vt:lpstr>
      <vt:lpstr>7-1 STM32(Publisher) とMQTT dash(Subscriber)を繋げる</vt:lpstr>
      <vt:lpstr>7-2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309</cp:revision>
  <dcterms:created xsi:type="dcterms:W3CDTF">2018-08-17T07:34:44Z</dcterms:created>
  <dcterms:modified xsi:type="dcterms:W3CDTF">2018-11-04T02:41:46Z</dcterms:modified>
</cp:coreProperties>
</file>